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9" r:id="rId2"/>
    <p:sldId id="303" r:id="rId3"/>
    <p:sldId id="304" r:id="rId4"/>
    <p:sldId id="305" r:id="rId5"/>
    <p:sldId id="307" r:id="rId6"/>
    <p:sldId id="306" r:id="rId7"/>
    <p:sldId id="257" r:id="rId8"/>
    <p:sldId id="317" r:id="rId9"/>
    <p:sldId id="259" r:id="rId10"/>
    <p:sldId id="260" r:id="rId11"/>
    <p:sldId id="261" r:id="rId12"/>
    <p:sldId id="262" r:id="rId13"/>
    <p:sldId id="263" r:id="rId14"/>
    <p:sldId id="267" r:id="rId15"/>
    <p:sldId id="264" r:id="rId16"/>
    <p:sldId id="265" r:id="rId17"/>
    <p:sldId id="311" r:id="rId18"/>
    <p:sldId id="312" r:id="rId19"/>
    <p:sldId id="313" r:id="rId20"/>
    <p:sldId id="314" r:id="rId21"/>
    <p:sldId id="308" r:id="rId22"/>
    <p:sldId id="266" r:id="rId23"/>
    <p:sldId id="268" r:id="rId24"/>
    <p:sldId id="269" r:id="rId25"/>
    <p:sldId id="270" r:id="rId26"/>
    <p:sldId id="271" r:id="rId27"/>
    <p:sldId id="272" r:id="rId28"/>
    <p:sldId id="273" r:id="rId29"/>
    <p:sldId id="274" r:id="rId30"/>
    <p:sldId id="275" r:id="rId31"/>
    <p:sldId id="276" r:id="rId32"/>
    <p:sldId id="315" r:id="rId33"/>
    <p:sldId id="323" r:id="rId34"/>
    <p:sldId id="277" r:id="rId35"/>
    <p:sldId id="316" r:id="rId36"/>
    <p:sldId id="319" r:id="rId37"/>
    <p:sldId id="310" r:id="rId38"/>
    <p:sldId id="278" r:id="rId39"/>
    <p:sldId id="279" r:id="rId40"/>
    <p:sldId id="285" r:id="rId41"/>
    <p:sldId id="280" r:id="rId42"/>
    <p:sldId id="282" r:id="rId43"/>
    <p:sldId id="281" r:id="rId44"/>
    <p:sldId id="284" r:id="rId45"/>
    <p:sldId id="286" r:id="rId46"/>
    <p:sldId id="287" r:id="rId47"/>
    <p:sldId id="283" r:id="rId48"/>
    <p:sldId id="300" r:id="rId49"/>
    <p:sldId id="288" r:id="rId50"/>
    <p:sldId id="301" r:id="rId51"/>
    <p:sldId id="302" r:id="rId52"/>
    <p:sldId id="318" r:id="rId53"/>
    <p:sldId id="289" r:id="rId54"/>
    <p:sldId id="290" r:id="rId55"/>
    <p:sldId id="291" r:id="rId56"/>
    <p:sldId id="292" r:id="rId57"/>
    <p:sldId id="293" r:id="rId58"/>
    <p:sldId id="294" r:id="rId59"/>
    <p:sldId id="295" r:id="rId60"/>
    <p:sldId id="296" r:id="rId61"/>
    <p:sldId id="324" r:id="rId62"/>
    <p:sldId id="299" r:id="rId63"/>
    <p:sldId id="320" r:id="rId64"/>
    <p:sldId id="32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3D6C6"/>
    <a:srgbClr val="FFFFFF"/>
    <a:srgbClr val="210791"/>
    <a:srgbClr val="6B007B"/>
    <a:srgbClr val="79A7D3"/>
    <a:srgbClr val="12239E"/>
    <a:srgbClr val="CCCCCC"/>
    <a:srgbClr val="E5E5D9"/>
    <a:srgbClr val="E4E5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p:cViewPr>
        <p:scale>
          <a:sx n="90" d="100"/>
          <a:sy n="90" d="100"/>
        </p:scale>
        <p:origin x="403"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2615-E5AC-E04A-4991-8220375E7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877D2C-13A0-37CB-09A3-01AE57F99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D3CDC3-DA4D-CFD9-9345-27F650FE7278}"/>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5" name="Footer Placeholder 4">
            <a:extLst>
              <a:ext uri="{FF2B5EF4-FFF2-40B4-BE49-F238E27FC236}">
                <a16:creationId xmlns:a16="http://schemas.microsoft.com/office/drawing/2014/main" id="{4379D9BA-FA54-607F-FF45-33F92A97A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5A7B7-54D7-90A0-B6FC-E3C21A2BCDF4}"/>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263464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30F6-548C-2776-4C51-5B8F93167C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081E7A-82D3-D8CF-7A0E-53B695DB14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A4504-4120-3E35-0A37-C99CC4D0498D}"/>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5" name="Footer Placeholder 4">
            <a:extLst>
              <a:ext uri="{FF2B5EF4-FFF2-40B4-BE49-F238E27FC236}">
                <a16:creationId xmlns:a16="http://schemas.microsoft.com/office/drawing/2014/main" id="{795B7A19-1C5D-08B6-6F49-C2B847FBB8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1364E-D6FA-DFF8-61F0-F908006AADBF}"/>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3660779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D01F17-A39A-1CA4-DCCD-4F98F305F6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1D1624-D7F5-0F8D-9394-64CF9F866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04484-317D-F46A-5A27-659B48265F6B}"/>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5" name="Footer Placeholder 4">
            <a:extLst>
              <a:ext uri="{FF2B5EF4-FFF2-40B4-BE49-F238E27FC236}">
                <a16:creationId xmlns:a16="http://schemas.microsoft.com/office/drawing/2014/main" id="{2E96320C-17D1-8568-DC4A-F13DF7268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74F11-07D3-B828-EA7D-9157FEBFC4FF}"/>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1283563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66CA-126F-E4DB-26A2-61D9728EA9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841C5D-8F26-AF1D-B2C6-76002AD507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C46AD-B680-D7F3-F9FB-8EB449EA6987}"/>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5" name="Footer Placeholder 4">
            <a:extLst>
              <a:ext uri="{FF2B5EF4-FFF2-40B4-BE49-F238E27FC236}">
                <a16:creationId xmlns:a16="http://schemas.microsoft.com/office/drawing/2014/main" id="{8E80BDA0-B847-9397-69DC-1129670DC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64C3C-7050-17C9-058A-CA06F1E74AE1}"/>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695138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97EC-46A6-977C-2695-193555EBDC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DCA67A-FAEA-BBD9-313F-714A5CD5B4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1F6E9A-D08C-D7F4-12D0-D4D7E302E824}"/>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5" name="Footer Placeholder 4">
            <a:extLst>
              <a:ext uri="{FF2B5EF4-FFF2-40B4-BE49-F238E27FC236}">
                <a16:creationId xmlns:a16="http://schemas.microsoft.com/office/drawing/2014/main" id="{2E312416-29B9-ADE1-87DB-D2E7B0095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3EAC1-2CF6-55EA-A829-624B207EEC9E}"/>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1450864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84486-B300-9F82-8752-4E6200A91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43BB5-4DBF-648D-D2E4-07DBC1F626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42CB19-F5A5-66F5-AA99-1BFA610808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658E97-A1AC-7F78-4526-DF217EEADE78}"/>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6" name="Footer Placeholder 5">
            <a:extLst>
              <a:ext uri="{FF2B5EF4-FFF2-40B4-BE49-F238E27FC236}">
                <a16:creationId xmlns:a16="http://schemas.microsoft.com/office/drawing/2014/main" id="{30B6BE4D-BE45-F3FD-E716-8F0AD676A2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DA088-F9B2-35A9-D8D0-C5A094B96356}"/>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2939203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5CE9-3468-6CFE-A092-C8A4AC221B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879075-309B-C5CD-3F2D-079D5DBD43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DA7170-DEE9-1BD9-43B1-AC55041ED7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F8E32E-BD7A-C854-DD07-5362191C56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96B8EB-C7EF-C1DB-CA52-55BCBBCDE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753D43-74E4-008D-50A6-D9F2B1B71680}"/>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8" name="Footer Placeholder 7">
            <a:extLst>
              <a:ext uri="{FF2B5EF4-FFF2-40B4-BE49-F238E27FC236}">
                <a16:creationId xmlns:a16="http://schemas.microsoft.com/office/drawing/2014/main" id="{476FA710-55BF-C115-474B-07BC8F0B9F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3D627A-E528-89E3-1652-6D1161727E8B}"/>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1347764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545F-F970-7349-1190-A3FC67C3B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F12E27-3C8A-99B3-1B01-509B70133595}"/>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4" name="Footer Placeholder 3">
            <a:extLst>
              <a:ext uri="{FF2B5EF4-FFF2-40B4-BE49-F238E27FC236}">
                <a16:creationId xmlns:a16="http://schemas.microsoft.com/office/drawing/2014/main" id="{AD6306AE-97B5-DBCA-1725-6BBC77F1EE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B5EC7F-7D0B-4482-DECE-B98BB43AE6BF}"/>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2785022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AEB670-A332-8A9C-41D7-C9B74E5FEE8D}"/>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3" name="Footer Placeholder 2">
            <a:extLst>
              <a:ext uri="{FF2B5EF4-FFF2-40B4-BE49-F238E27FC236}">
                <a16:creationId xmlns:a16="http://schemas.microsoft.com/office/drawing/2014/main" id="{2E2F88DC-9F55-C2BB-0226-0544A2A9C9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7180BE-6AA5-3E90-1340-BFEAF3584113}"/>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913151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6A37-9528-6AFF-CBF7-9FAD0A6BC5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80E6FE-534D-2A24-0C49-C282384CB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B2233-B70B-BDED-99C9-459089109A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6F5062-F945-C090-2E39-06B37E46B791}"/>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6" name="Footer Placeholder 5">
            <a:extLst>
              <a:ext uri="{FF2B5EF4-FFF2-40B4-BE49-F238E27FC236}">
                <a16:creationId xmlns:a16="http://schemas.microsoft.com/office/drawing/2014/main" id="{BB4313CA-3309-1782-9785-ADBD2C5DD0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99CEED-DF23-2F22-F947-D3A5118F1E9F}"/>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2242585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8F30D-C199-5F70-C3B7-994D37433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6EB7E0-C0E7-55AA-F7E0-A7D51E8A5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19AB65-5E63-5951-69C4-D7797DCBA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B272A6-199F-114E-B229-2593E1F91A18}"/>
              </a:ext>
            </a:extLst>
          </p:cNvPr>
          <p:cNvSpPr>
            <a:spLocks noGrp="1"/>
          </p:cNvSpPr>
          <p:nvPr>
            <p:ph type="dt" sz="half" idx="10"/>
          </p:nvPr>
        </p:nvSpPr>
        <p:spPr/>
        <p:txBody>
          <a:bodyPr/>
          <a:lstStyle/>
          <a:p>
            <a:fld id="{B70B75EE-CDF0-4E75-954B-17BD476AECA7}" type="datetimeFigureOut">
              <a:rPr lang="en-US" smtClean="0"/>
              <a:t>7/16/2022</a:t>
            </a:fld>
            <a:endParaRPr lang="en-US"/>
          </a:p>
        </p:txBody>
      </p:sp>
      <p:sp>
        <p:nvSpPr>
          <p:cNvPr id="6" name="Footer Placeholder 5">
            <a:extLst>
              <a:ext uri="{FF2B5EF4-FFF2-40B4-BE49-F238E27FC236}">
                <a16:creationId xmlns:a16="http://schemas.microsoft.com/office/drawing/2014/main" id="{4E6558E4-4D5C-E526-AC78-C1AD6041F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AABD0-B3C4-03C2-00E8-FED2790C03CF}"/>
              </a:ext>
            </a:extLst>
          </p:cNvPr>
          <p:cNvSpPr>
            <a:spLocks noGrp="1"/>
          </p:cNvSpPr>
          <p:nvPr>
            <p:ph type="sldNum" sz="quarter" idx="12"/>
          </p:nvPr>
        </p:nvSpPr>
        <p:spPr/>
        <p:txBody>
          <a:bodyPr/>
          <a:lstStyle/>
          <a:p>
            <a:fld id="{419FD2BC-963A-45B2-96FF-A15C85C73A27}" type="slidenum">
              <a:rPr lang="en-US" smtClean="0"/>
              <a:t>‹#›</a:t>
            </a:fld>
            <a:endParaRPr lang="en-US"/>
          </a:p>
        </p:txBody>
      </p:sp>
    </p:spTree>
    <p:extLst>
      <p:ext uri="{BB962C8B-B14F-4D97-AF65-F5344CB8AC3E}">
        <p14:creationId xmlns:p14="http://schemas.microsoft.com/office/powerpoint/2010/main" val="5308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E12E8D-2150-F6B0-3015-39C8D85F8D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A2EE86-AEA2-58E2-FD91-1F7FAC464C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33195-A73D-55D3-B0DF-0890D8EAAF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B75EE-CDF0-4E75-954B-17BD476AECA7}" type="datetimeFigureOut">
              <a:rPr lang="en-US" smtClean="0"/>
              <a:t>7/16/2022</a:t>
            </a:fld>
            <a:endParaRPr lang="en-US"/>
          </a:p>
        </p:txBody>
      </p:sp>
      <p:sp>
        <p:nvSpPr>
          <p:cNvPr id="5" name="Footer Placeholder 4">
            <a:extLst>
              <a:ext uri="{FF2B5EF4-FFF2-40B4-BE49-F238E27FC236}">
                <a16:creationId xmlns:a16="http://schemas.microsoft.com/office/drawing/2014/main" id="{9F2E3163-CA82-CF48-5BEB-1BA75503AF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46D629-92C1-E68F-7766-19C1FAD9E0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FD2BC-963A-45B2-96FF-A15C85C73A27}" type="slidenum">
              <a:rPr lang="en-US" smtClean="0"/>
              <a:t>‹#›</a:t>
            </a:fld>
            <a:endParaRPr lang="en-US"/>
          </a:p>
        </p:txBody>
      </p:sp>
    </p:spTree>
    <p:extLst>
      <p:ext uri="{BB962C8B-B14F-4D97-AF65-F5344CB8AC3E}">
        <p14:creationId xmlns:p14="http://schemas.microsoft.com/office/powerpoint/2010/main" val="421726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image" Target="../media/image45.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1.png"/><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3.png"/><Relationship Id="rId4" Type="http://schemas.openxmlformats.org/officeDocument/2006/relationships/image" Target="../media/image106.png"/><Relationship Id="rId9" Type="http://schemas.openxmlformats.org/officeDocument/2006/relationships/image" Target="../media/image11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5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png"/><Relationship Id="rId7" Type="http://schemas.openxmlformats.org/officeDocument/2006/relationships/image" Target="../media/image125.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microsoft.com/office/2007/relationships/hdphoto" Target="../media/hdphoto3.wdp"/><Relationship Id="rId2" Type="http://schemas.openxmlformats.org/officeDocument/2006/relationships/image" Target="../media/image137.png"/><Relationship Id="rId1" Type="http://schemas.openxmlformats.org/officeDocument/2006/relationships/slideLayout" Target="../slideLayouts/slideLayout7.xml"/><Relationship Id="rId6" Type="http://schemas.openxmlformats.org/officeDocument/2006/relationships/image" Target="../media/image140.png"/><Relationship Id="rId11" Type="http://schemas.microsoft.com/office/2007/relationships/hdphoto" Target="../media/hdphoto5.wdp"/><Relationship Id="rId5" Type="http://schemas.openxmlformats.org/officeDocument/2006/relationships/image" Target="../media/image3.png"/><Relationship Id="rId10" Type="http://schemas.openxmlformats.org/officeDocument/2006/relationships/image" Target="../media/image142.png"/><Relationship Id="rId4" Type="http://schemas.openxmlformats.org/officeDocument/2006/relationships/image" Target="../media/image139.png"/><Relationship Id="rId9" Type="http://schemas.microsoft.com/office/2007/relationships/hdphoto" Target="../media/hdphoto4.wdp"/></Relationships>
</file>

<file path=ppt/slides/_rels/slide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7" Type="http://schemas.microsoft.com/office/2007/relationships/hdphoto" Target="../media/hdphoto6.wdp"/><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3.pn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7" Type="http://schemas.microsoft.com/office/2007/relationships/hdphoto" Target="../media/hdphoto6.wdp"/><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3.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5.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man and woman riding road bikes at the road near shore">
            <a:extLst>
              <a:ext uri="{FF2B5EF4-FFF2-40B4-BE49-F238E27FC236}">
                <a16:creationId xmlns:a16="http://schemas.microsoft.com/office/drawing/2014/main" id="{9C2800CF-CE25-CBAE-677C-A8E6701649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99" b="6947"/>
          <a:stretch/>
        </p:blipFill>
        <p:spPr bwMode="auto">
          <a:xfrm>
            <a:off x="-1504" y="0"/>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Delay 1">
            <a:extLst>
              <a:ext uri="{FF2B5EF4-FFF2-40B4-BE49-F238E27FC236}">
                <a16:creationId xmlns:a16="http://schemas.microsoft.com/office/drawing/2014/main" id="{BA85EBD9-95AC-DB33-D146-D8B0B81399E7}"/>
              </a:ext>
            </a:extLst>
          </p:cNvPr>
          <p:cNvSpPr/>
          <p:nvPr/>
        </p:nvSpPr>
        <p:spPr>
          <a:xfrm>
            <a:off x="6094486" y="3897421"/>
            <a:ext cx="7555253" cy="2205205"/>
          </a:xfrm>
          <a:prstGeom prst="flowChartDelay">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a:solidFill>
                  <a:schemeClr val="tx1">
                    <a:lumMod val="95000"/>
                    <a:lumOff val="5000"/>
                  </a:schemeClr>
                </a:solidFill>
              </a:rPr>
              <a:t>ADVENTURE HARDWARE G</a:t>
            </a:r>
          </a:p>
          <a:p>
            <a:pPr algn="ctr"/>
            <a:r>
              <a:rPr lang="en-US" sz="2800" dirty="0">
                <a:solidFill>
                  <a:schemeClr val="tx1">
                    <a:lumMod val="95000"/>
                    <a:lumOff val="5000"/>
                  </a:schemeClr>
                </a:solidFill>
              </a:rPr>
              <a:t>DATA VISUALIZATION &amp; FORECASHING</a:t>
            </a:r>
          </a:p>
          <a:p>
            <a:pPr algn="ctr"/>
            <a:r>
              <a:rPr lang="en-US" sz="1600" dirty="0">
                <a:solidFill>
                  <a:schemeClr val="tx1">
                    <a:lumMod val="95000"/>
                    <a:lumOff val="5000"/>
                  </a:schemeClr>
                </a:solidFill>
              </a:rPr>
              <a:t>DELIVERED BY SAMUEL ATAM ON BEHALF OF PAIRVIEW LIMITED</a:t>
            </a:r>
          </a:p>
        </p:txBody>
      </p:sp>
    </p:spTree>
    <p:extLst>
      <p:ext uri="{BB962C8B-B14F-4D97-AF65-F5344CB8AC3E}">
        <p14:creationId xmlns:p14="http://schemas.microsoft.com/office/powerpoint/2010/main" val="196474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7E86DF-BAAC-4BC0-DE7B-93A9FF9CBF9F}"/>
              </a:ext>
            </a:extLst>
          </p:cNvPr>
          <p:cNvSpPr txBox="1"/>
          <p:nvPr/>
        </p:nvSpPr>
        <p:spPr>
          <a:xfrm>
            <a:off x="1189418" y="45995"/>
            <a:ext cx="8301788" cy="646331"/>
          </a:xfrm>
          <a:prstGeom prst="rect">
            <a:avLst/>
          </a:prstGeom>
          <a:noFill/>
        </p:spPr>
        <p:txBody>
          <a:bodyPr wrap="square" rtlCol="0">
            <a:spAutoFit/>
          </a:bodyPr>
          <a:lstStyle/>
          <a:p>
            <a:r>
              <a:rPr lang="en-US" sz="3600" dirty="0">
                <a:solidFill>
                  <a:schemeClr val="accent1">
                    <a:lumMod val="50000"/>
                  </a:schemeClr>
                </a:solidFill>
                <a:latin typeface="Arial Black" panose="020B0A04020102020204" pitchFamily="34" charset="0"/>
              </a:rPr>
              <a:t>Is there a shift towards Digital?</a:t>
            </a:r>
          </a:p>
        </p:txBody>
      </p:sp>
      <p:sp>
        <p:nvSpPr>
          <p:cNvPr id="3" name="Oval 2">
            <a:extLst>
              <a:ext uri="{FF2B5EF4-FFF2-40B4-BE49-F238E27FC236}">
                <a16:creationId xmlns:a16="http://schemas.microsoft.com/office/drawing/2014/main" id="{EB3CC989-41F3-0B1C-1BE6-AE0323C51E0B}"/>
              </a:ext>
            </a:extLst>
          </p:cNvPr>
          <p:cNvSpPr/>
          <p:nvPr/>
        </p:nvSpPr>
        <p:spPr>
          <a:xfrm>
            <a:off x="156410" y="134544"/>
            <a:ext cx="685801" cy="39484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3.2</a:t>
            </a:r>
          </a:p>
        </p:txBody>
      </p:sp>
      <p:grpSp>
        <p:nvGrpSpPr>
          <p:cNvPr id="19" name="Group 18">
            <a:extLst>
              <a:ext uri="{FF2B5EF4-FFF2-40B4-BE49-F238E27FC236}">
                <a16:creationId xmlns:a16="http://schemas.microsoft.com/office/drawing/2014/main" id="{4F79E82E-5BF8-068F-66B3-0A8007F9EEC7}"/>
              </a:ext>
            </a:extLst>
          </p:cNvPr>
          <p:cNvGrpSpPr/>
          <p:nvPr/>
        </p:nvGrpSpPr>
        <p:grpSpPr>
          <a:xfrm>
            <a:off x="9775115" y="972439"/>
            <a:ext cx="1012363" cy="570646"/>
            <a:chOff x="8901658" y="1027030"/>
            <a:chExt cx="1012363" cy="570646"/>
          </a:xfrm>
        </p:grpSpPr>
        <p:sp>
          <p:nvSpPr>
            <p:cNvPr id="9" name="Rectangle 8">
              <a:extLst>
                <a:ext uri="{FF2B5EF4-FFF2-40B4-BE49-F238E27FC236}">
                  <a16:creationId xmlns:a16="http://schemas.microsoft.com/office/drawing/2014/main" id="{F5087E67-A470-B67C-7691-E1AD54EF3A5C}"/>
                </a:ext>
              </a:extLst>
            </p:cNvPr>
            <p:cNvSpPr/>
            <p:nvPr/>
          </p:nvSpPr>
          <p:spPr>
            <a:xfrm>
              <a:off x="8901658" y="136558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D46EC0C-4721-5ABB-3803-8C80183C1BCB}"/>
                </a:ext>
              </a:extLst>
            </p:cNvPr>
            <p:cNvSpPr txBox="1"/>
            <p:nvPr/>
          </p:nvSpPr>
          <p:spPr>
            <a:xfrm>
              <a:off x="9070100" y="1027030"/>
              <a:ext cx="842211" cy="338554"/>
            </a:xfrm>
            <a:prstGeom prst="rect">
              <a:avLst/>
            </a:prstGeom>
            <a:noFill/>
          </p:spPr>
          <p:txBody>
            <a:bodyPr wrap="square" rtlCol="0">
              <a:spAutoFit/>
            </a:bodyPr>
            <a:lstStyle/>
            <a:p>
              <a:r>
                <a:rPr lang="en-US" sz="1600" dirty="0"/>
                <a:t>Online</a:t>
              </a:r>
            </a:p>
          </p:txBody>
        </p:sp>
        <p:sp>
          <p:nvSpPr>
            <p:cNvPr id="11" name="Rectangle 10">
              <a:extLst>
                <a:ext uri="{FF2B5EF4-FFF2-40B4-BE49-F238E27FC236}">
                  <a16:creationId xmlns:a16="http://schemas.microsoft.com/office/drawing/2014/main" id="{A8F13D28-B5C7-E72E-9CC3-6FF37FC05387}"/>
                </a:ext>
              </a:extLst>
            </p:cNvPr>
            <p:cNvSpPr/>
            <p:nvPr/>
          </p:nvSpPr>
          <p:spPr>
            <a:xfrm>
              <a:off x="8901658" y="1130969"/>
              <a:ext cx="168442" cy="15641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8C4CF8A-843F-8FE1-A7F4-462FCAC26109}"/>
                </a:ext>
              </a:extLst>
            </p:cNvPr>
            <p:cNvSpPr txBox="1"/>
            <p:nvPr/>
          </p:nvSpPr>
          <p:spPr>
            <a:xfrm>
              <a:off x="9070100" y="1259122"/>
              <a:ext cx="843921" cy="338554"/>
            </a:xfrm>
            <a:prstGeom prst="rect">
              <a:avLst/>
            </a:prstGeom>
            <a:noFill/>
          </p:spPr>
          <p:txBody>
            <a:bodyPr wrap="square" rtlCol="0">
              <a:spAutoFit/>
            </a:bodyPr>
            <a:lstStyle/>
            <a:p>
              <a:r>
                <a:rPr lang="en-US" sz="1600" dirty="0"/>
                <a:t>Reseller</a:t>
              </a:r>
            </a:p>
          </p:txBody>
        </p:sp>
      </p:grpSp>
      <p:grpSp>
        <p:nvGrpSpPr>
          <p:cNvPr id="12" name="Group 11">
            <a:extLst>
              <a:ext uri="{FF2B5EF4-FFF2-40B4-BE49-F238E27FC236}">
                <a16:creationId xmlns:a16="http://schemas.microsoft.com/office/drawing/2014/main" id="{AE6CC559-9EC3-CBFD-354B-EF9651BC79D3}"/>
              </a:ext>
            </a:extLst>
          </p:cNvPr>
          <p:cNvGrpSpPr/>
          <p:nvPr/>
        </p:nvGrpSpPr>
        <p:grpSpPr>
          <a:xfrm>
            <a:off x="11530305" y="0"/>
            <a:ext cx="727962" cy="868538"/>
            <a:chOff x="11464038" y="33830"/>
            <a:chExt cx="661737" cy="836394"/>
          </a:xfrm>
        </p:grpSpPr>
        <p:pic>
          <p:nvPicPr>
            <p:cNvPr id="14" name="Picture 13">
              <a:extLst>
                <a:ext uri="{FF2B5EF4-FFF2-40B4-BE49-F238E27FC236}">
                  <a16:creationId xmlns:a16="http://schemas.microsoft.com/office/drawing/2014/main" id="{4D1C8F24-CEEE-BDF4-C55E-7920AE24AC00}"/>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5AA00E78-51F3-8EB4-2239-954856AB532C}"/>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33" name="TextBox 32">
            <a:extLst>
              <a:ext uri="{FF2B5EF4-FFF2-40B4-BE49-F238E27FC236}">
                <a16:creationId xmlns:a16="http://schemas.microsoft.com/office/drawing/2014/main" id="{DA36208A-A1B6-02AC-BCFF-A9B2597E11ED}"/>
              </a:ext>
            </a:extLst>
          </p:cNvPr>
          <p:cNvSpPr txBox="1"/>
          <p:nvPr/>
        </p:nvSpPr>
        <p:spPr>
          <a:xfrm>
            <a:off x="751397" y="619594"/>
            <a:ext cx="6411609" cy="400110"/>
          </a:xfrm>
          <a:prstGeom prst="rect">
            <a:avLst/>
          </a:prstGeom>
          <a:noFill/>
        </p:spPr>
        <p:txBody>
          <a:bodyPr wrap="square" rtlCol="0">
            <a:spAutoFit/>
          </a:bodyPr>
          <a:lstStyle/>
          <a:p>
            <a:r>
              <a:rPr lang="en-US" sz="2000" dirty="0">
                <a:solidFill>
                  <a:schemeClr val="accent5">
                    <a:lumMod val="75000"/>
                  </a:schemeClr>
                </a:solidFill>
              </a:rPr>
              <a:t>Volume of Sales, Items Sold &amp; Transaction by Channels YoY</a:t>
            </a:r>
          </a:p>
        </p:txBody>
      </p:sp>
      <p:sp>
        <p:nvSpPr>
          <p:cNvPr id="34" name="TextBox 33">
            <a:extLst>
              <a:ext uri="{FF2B5EF4-FFF2-40B4-BE49-F238E27FC236}">
                <a16:creationId xmlns:a16="http://schemas.microsoft.com/office/drawing/2014/main" id="{22B518A6-FE63-DA2C-A723-E57E6B1B1E3F}"/>
              </a:ext>
            </a:extLst>
          </p:cNvPr>
          <p:cNvSpPr txBox="1"/>
          <p:nvPr/>
        </p:nvSpPr>
        <p:spPr>
          <a:xfrm rot="16200000">
            <a:off x="-247821" y="5392198"/>
            <a:ext cx="1255021" cy="338554"/>
          </a:xfrm>
          <a:prstGeom prst="rect">
            <a:avLst/>
          </a:prstGeom>
          <a:noFill/>
        </p:spPr>
        <p:txBody>
          <a:bodyPr wrap="square" rtlCol="0">
            <a:spAutoFit/>
          </a:bodyPr>
          <a:lstStyle/>
          <a:p>
            <a:r>
              <a:rPr lang="en-US" sz="1600" dirty="0">
                <a:solidFill>
                  <a:schemeClr val="bg2">
                    <a:lumMod val="50000"/>
                  </a:schemeClr>
                </a:solidFill>
              </a:rPr>
              <a:t>Items Sold</a:t>
            </a:r>
          </a:p>
        </p:txBody>
      </p:sp>
      <p:sp>
        <p:nvSpPr>
          <p:cNvPr id="35" name="TextBox 34">
            <a:extLst>
              <a:ext uri="{FF2B5EF4-FFF2-40B4-BE49-F238E27FC236}">
                <a16:creationId xmlns:a16="http://schemas.microsoft.com/office/drawing/2014/main" id="{553F1202-D24C-3F63-3C45-66A928150989}"/>
              </a:ext>
            </a:extLst>
          </p:cNvPr>
          <p:cNvSpPr txBox="1"/>
          <p:nvPr/>
        </p:nvSpPr>
        <p:spPr>
          <a:xfrm rot="16200000">
            <a:off x="-247821" y="3145840"/>
            <a:ext cx="1255020" cy="338554"/>
          </a:xfrm>
          <a:prstGeom prst="rect">
            <a:avLst/>
          </a:prstGeom>
          <a:noFill/>
        </p:spPr>
        <p:txBody>
          <a:bodyPr wrap="square" rtlCol="0">
            <a:spAutoFit/>
          </a:bodyPr>
          <a:lstStyle/>
          <a:p>
            <a:r>
              <a:rPr lang="en-US" sz="1600" dirty="0">
                <a:solidFill>
                  <a:schemeClr val="bg2">
                    <a:lumMod val="50000"/>
                  </a:schemeClr>
                </a:solidFill>
              </a:rPr>
              <a:t>Transactions</a:t>
            </a:r>
          </a:p>
        </p:txBody>
      </p:sp>
      <p:sp>
        <p:nvSpPr>
          <p:cNvPr id="36" name="TextBox 35">
            <a:extLst>
              <a:ext uri="{FF2B5EF4-FFF2-40B4-BE49-F238E27FC236}">
                <a16:creationId xmlns:a16="http://schemas.microsoft.com/office/drawing/2014/main" id="{7EAAD57D-E204-51ED-8DAA-E4D3E0FBEC16}"/>
              </a:ext>
            </a:extLst>
          </p:cNvPr>
          <p:cNvSpPr txBox="1"/>
          <p:nvPr/>
        </p:nvSpPr>
        <p:spPr>
          <a:xfrm rot="16200000">
            <a:off x="-29744" y="1472646"/>
            <a:ext cx="818866" cy="338554"/>
          </a:xfrm>
          <a:prstGeom prst="rect">
            <a:avLst/>
          </a:prstGeom>
          <a:noFill/>
        </p:spPr>
        <p:txBody>
          <a:bodyPr wrap="square" rtlCol="0">
            <a:spAutoFit/>
          </a:bodyPr>
          <a:lstStyle/>
          <a:p>
            <a:r>
              <a:rPr lang="en-US" sz="1600" dirty="0">
                <a:solidFill>
                  <a:schemeClr val="bg2">
                    <a:lumMod val="50000"/>
                  </a:schemeClr>
                </a:solidFill>
              </a:rPr>
              <a:t>Sales</a:t>
            </a:r>
          </a:p>
        </p:txBody>
      </p:sp>
      <p:sp>
        <p:nvSpPr>
          <p:cNvPr id="40" name="TextBox 39">
            <a:extLst>
              <a:ext uri="{FF2B5EF4-FFF2-40B4-BE49-F238E27FC236}">
                <a16:creationId xmlns:a16="http://schemas.microsoft.com/office/drawing/2014/main" id="{581BC584-D2CC-3A15-48BE-2BAD1228ACBC}"/>
              </a:ext>
            </a:extLst>
          </p:cNvPr>
          <p:cNvSpPr txBox="1"/>
          <p:nvPr/>
        </p:nvSpPr>
        <p:spPr>
          <a:xfrm>
            <a:off x="8449127" y="1872796"/>
            <a:ext cx="3676624" cy="3139321"/>
          </a:xfrm>
          <a:prstGeom prst="rect">
            <a:avLst/>
          </a:prstGeom>
          <a:noFill/>
        </p:spPr>
        <p:txBody>
          <a:bodyPr wrap="square" rtlCol="0">
            <a:spAutoFit/>
          </a:bodyPr>
          <a:lstStyle/>
          <a:p>
            <a:r>
              <a:rPr lang="en-US" b="1" dirty="0"/>
              <a:t>Comments</a:t>
            </a:r>
          </a:p>
          <a:p>
            <a:pPr marL="285750" indent="-285750">
              <a:buFont typeface="Arial" panose="020B0604020202020204" pitchFamily="34" charset="0"/>
              <a:buChar char="•"/>
            </a:pPr>
            <a:r>
              <a:rPr lang="en-US" dirty="0"/>
              <a:t>There is a clear shift between May 2013 and July 2013. The number of Online Transactions increased rapidly.</a:t>
            </a:r>
          </a:p>
          <a:p>
            <a:pPr marL="285750" indent="-285750">
              <a:buFont typeface="Arial" panose="020B0604020202020204" pitchFamily="34" charset="0"/>
              <a:buChar char="•"/>
            </a:pPr>
            <a:r>
              <a:rPr lang="en-US" dirty="0"/>
              <a:t>In July 2013, the number of sales online exceeded the number of reseller sales for the first time.</a:t>
            </a:r>
          </a:p>
          <a:p>
            <a:pPr marL="285750" indent="-285750">
              <a:buFont typeface="Arial" panose="020B0604020202020204" pitchFamily="34" charset="0"/>
              <a:buChar char="•"/>
            </a:pPr>
            <a:r>
              <a:rPr lang="en-US" dirty="0"/>
              <a:t>In June 2013 against May 2013, the increase of online sales was 48%. </a:t>
            </a:r>
          </a:p>
        </p:txBody>
      </p:sp>
      <p:pic>
        <p:nvPicPr>
          <p:cNvPr id="5" name="Picture 4">
            <a:extLst>
              <a:ext uri="{FF2B5EF4-FFF2-40B4-BE49-F238E27FC236}">
                <a16:creationId xmlns:a16="http://schemas.microsoft.com/office/drawing/2014/main" id="{3A026FA9-2E57-419D-AF06-485823927226}"/>
              </a:ext>
            </a:extLst>
          </p:cNvPr>
          <p:cNvPicPr>
            <a:picLocks noChangeAspect="1"/>
          </p:cNvPicPr>
          <p:nvPr/>
        </p:nvPicPr>
        <p:blipFill>
          <a:blip r:embed="rId3"/>
          <a:stretch>
            <a:fillRect/>
          </a:stretch>
        </p:blipFill>
        <p:spPr>
          <a:xfrm>
            <a:off x="754013" y="1182641"/>
            <a:ext cx="7142954" cy="1855483"/>
          </a:xfrm>
          <a:prstGeom prst="rect">
            <a:avLst/>
          </a:prstGeom>
        </p:spPr>
      </p:pic>
      <p:pic>
        <p:nvPicPr>
          <p:cNvPr id="20" name="Picture 19">
            <a:extLst>
              <a:ext uri="{FF2B5EF4-FFF2-40B4-BE49-F238E27FC236}">
                <a16:creationId xmlns:a16="http://schemas.microsoft.com/office/drawing/2014/main" id="{FC253B79-9B54-4D3B-622A-05E21E84C6BE}"/>
              </a:ext>
            </a:extLst>
          </p:cNvPr>
          <p:cNvPicPr>
            <a:picLocks noChangeAspect="1"/>
          </p:cNvPicPr>
          <p:nvPr/>
        </p:nvPicPr>
        <p:blipFill>
          <a:blip r:embed="rId4"/>
          <a:stretch>
            <a:fillRect/>
          </a:stretch>
        </p:blipFill>
        <p:spPr>
          <a:xfrm>
            <a:off x="812467" y="2973678"/>
            <a:ext cx="7084500" cy="1906511"/>
          </a:xfrm>
          <a:prstGeom prst="rect">
            <a:avLst/>
          </a:prstGeom>
        </p:spPr>
      </p:pic>
      <p:pic>
        <p:nvPicPr>
          <p:cNvPr id="22" name="Picture 21">
            <a:extLst>
              <a:ext uri="{FF2B5EF4-FFF2-40B4-BE49-F238E27FC236}">
                <a16:creationId xmlns:a16="http://schemas.microsoft.com/office/drawing/2014/main" id="{543ED3EC-4B11-5591-8349-A87B11427566}"/>
              </a:ext>
            </a:extLst>
          </p:cNvPr>
          <p:cNvPicPr>
            <a:picLocks noChangeAspect="1"/>
          </p:cNvPicPr>
          <p:nvPr/>
        </p:nvPicPr>
        <p:blipFill>
          <a:blip r:embed="rId5"/>
          <a:stretch>
            <a:fillRect/>
          </a:stretch>
        </p:blipFill>
        <p:spPr>
          <a:xfrm>
            <a:off x="966257" y="4880189"/>
            <a:ext cx="6930710" cy="1977811"/>
          </a:xfrm>
          <a:prstGeom prst="rect">
            <a:avLst/>
          </a:prstGeom>
        </p:spPr>
      </p:pic>
      <p:cxnSp>
        <p:nvCxnSpPr>
          <p:cNvPr id="30" name="Straight Arrow Connector 29">
            <a:extLst>
              <a:ext uri="{FF2B5EF4-FFF2-40B4-BE49-F238E27FC236}">
                <a16:creationId xmlns:a16="http://schemas.microsoft.com/office/drawing/2014/main" id="{542661CC-44EF-BBAB-EC67-60E80950E436}"/>
              </a:ext>
            </a:extLst>
          </p:cNvPr>
          <p:cNvCxnSpPr>
            <a:cxnSpLocks/>
          </p:cNvCxnSpPr>
          <p:nvPr/>
        </p:nvCxnSpPr>
        <p:spPr>
          <a:xfrm>
            <a:off x="5895833" y="1076378"/>
            <a:ext cx="0" cy="5651968"/>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0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ABF965-F677-ACD7-76FE-771B8944B529}"/>
              </a:ext>
            </a:extLst>
          </p:cNvPr>
          <p:cNvSpPr txBox="1"/>
          <p:nvPr/>
        </p:nvSpPr>
        <p:spPr>
          <a:xfrm>
            <a:off x="1189418" y="45995"/>
            <a:ext cx="8301788" cy="646331"/>
          </a:xfrm>
          <a:prstGeom prst="rect">
            <a:avLst/>
          </a:prstGeom>
          <a:noFill/>
        </p:spPr>
        <p:txBody>
          <a:bodyPr wrap="square" rtlCol="0">
            <a:spAutoFit/>
          </a:bodyPr>
          <a:lstStyle/>
          <a:p>
            <a:r>
              <a:rPr lang="en-US" sz="3600" dirty="0">
                <a:solidFill>
                  <a:schemeClr val="accent1">
                    <a:lumMod val="50000"/>
                  </a:schemeClr>
                </a:solidFill>
                <a:latin typeface="Arial Black" panose="020B0A04020102020204" pitchFamily="34" charset="0"/>
              </a:rPr>
              <a:t>Is there a shift towards Digital?</a:t>
            </a:r>
          </a:p>
        </p:txBody>
      </p:sp>
      <p:sp>
        <p:nvSpPr>
          <p:cNvPr id="8" name="TextBox 7">
            <a:extLst>
              <a:ext uri="{FF2B5EF4-FFF2-40B4-BE49-F238E27FC236}">
                <a16:creationId xmlns:a16="http://schemas.microsoft.com/office/drawing/2014/main" id="{C5AE671F-D5A3-AFDE-B804-7F95E9C52F2D}"/>
              </a:ext>
            </a:extLst>
          </p:cNvPr>
          <p:cNvSpPr txBox="1"/>
          <p:nvPr/>
        </p:nvSpPr>
        <p:spPr>
          <a:xfrm>
            <a:off x="236621" y="710884"/>
            <a:ext cx="5775158" cy="461665"/>
          </a:xfrm>
          <a:prstGeom prst="rect">
            <a:avLst/>
          </a:prstGeom>
          <a:noFill/>
        </p:spPr>
        <p:txBody>
          <a:bodyPr wrap="square" rtlCol="0">
            <a:spAutoFit/>
          </a:bodyPr>
          <a:lstStyle/>
          <a:p>
            <a:r>
              <a:rPr lang="en-US" sz="2400" b="1" dirty="0">
                <a:solidFill>
                  <a:schemeClr val="accent1">
                    <a:lumMod val="60000"/>
                    <a:lumOff val="40000"/>
                  </a:schemeClr>
                </a:solidFill>
                <a:latin typeface="Arial" panose="020B0604020202020204" pitchFamily="34" charset="0"/>
                <a:cs typeface="Arial" panose="020B0604020202020204" pitchFamily="34" charset="0"/>
              </a:rPr>
              <a:t>What is driving the Shift? By Regions:</a:t>
            </a:r>
          </a:p>
        </p:txBody>
      </p:sp>
      <p:sp>
        <p:nvSpPr>
          <p:cNvPr id="65" name="TextBox 64">
            <a:extLst>
              <a:ext uri="{FF2B5EF4-FFF2-40B4-BE49-F238E27FC236}">
                <a16:creationId xmlns:a16="http://schemas.microsoft.com/office/drawing/2014/main" id="{1CDAFF3F-1CCF-D629-D8A2-2F85E055EB33}"/>
              </a:ext>
            </a:extLst>
          </p:cNvPr>
          <p:cNvSpPr txBox="1"/>
          <p:nvPr/>
        </p:nvSpPr>
        <p:spPr>
          <a:xfrm>
            <a:off x="1345322" y="1685530"/>
            <a:ext cx="1026448" cy="369332"/>
          </a:xfrm>
          <a:prstGeom prst="rect">
            <a:avLst/>
          </a:prstGeom>
          <a:noFill/>
        </p:spPr>
        <p:txBody>
          <a:bodyPr wrap="square" rtlCol="0">
            <a:spAutoFit/>
          </a:bodyPr>
          <a:lstStyle/>
          <a:p>
            <a:r>
              <a:rPr lang="en-US" dirty="0"/>
              <a:t>Australia</a:t>
            </a:r>
          </a:p>
        </p:txBody>
      </p:sp>
      <p:sp>
        <p:nvSpPr>
          <p:cNvPr id="68" name="TextBox 67">
            <a:extLst>
              <a:ext uri="{FF2B5EF4-FFF2-40B4-BE49-F238E27FC236}">
                <a16:creationId xmlns:a16="http://schemas.microsoft.com/office/drawing/2014/main" id="{686B967F-3226-8CDE-B0DA-1E7E2021A177}"/>
              </a:ext>
            </a:extLst>
          </p:cNvPr>
          <p:cNvSpPr txBox="1"/>
          <p:nvPr/>
        </p:nvSpPr>
        <p:spPr>
          <a:xfrm>
            <a:off x="2345270" y="1382642"/>
            <a:ext cx="1311965" cy="646331"/>
          </a:xfrm>
          <a:prstGeom prst="rect">
            <a:avLst/>
          </a:prstGeom>
          <a:noFill/>
        </p:spPr>
        <p:txBody>
          <a:bodyPr wrap="square" rtlCol="0">
            <a:spAutoFit/>
          </a:bodyPr>
          <a:lstStyle/>
          <a:p>
            <a:r>
              <a:rPr lang="en-US" dirty="0"/>
              <a:t>Southwest</a:t>
            </a:r>
          </a:p>
          <a:p>
            <a:r>
              <a:rPr lang="en-US" dirty="0"/>
              <a:t>      (US)</a:t>
            </a:r>
          </a:p>
        </p:txBody>
      </p:sp>
      <p:sp>
        <p:nvSpPr>
          <p:cNvPr id="69" name="TextBox 68">
            <a:extLst>
              <a:ext uri="{FF2B5EF4-FFF2-40B4-BE49-F238E27FC236}">
                <a16:creationId xmlns:a16="http://schemas.microsoft.com/office/drawing/2014/main" id="{5E303467-4F92-15A1-5547-361977FF7858}"/>
              </a:ext>
            </a:extLst>
          </p:cNvPr>
          <p:cNvSpPr txBox="1"/>
          <p:nvPr/>
        </p:nvSpPr>
        <p:spPr>
          <a:xfrm>
            <a:off x="3390928" y="1382642"/>
            <a:ext cx="1186069" cy="646331"/>
          </a:xfrm>
          <a:prstGeom prst="rect">
            <a:avLst/>
          </a:prstGeom>
          <a:noFill/>
        </p:spPr>
        <p:txBody>
          <a:bodyPr wrap="square" rtlCol="0">
            <a:spAutoFit/>
          </a:bodyPr>
          <a:lstStyle/>
          <a:p>
            <a:r>
              <a:rPr lang="en-US" dirty="0"/>
              <a:t>Northwest</a:t>
            </a:r>
          </a:p>
          <a:p>
            <a:r>
              <a:rPr lang="en-US" dirty="0"/>
              <a:t>     (US)</a:t>
            </a:r>
          </a:p>
        </p:txBody>
      </p:sp>
      <p:sp>
        <p:nvSpPr>
          <p:cNvPr id="70" name="TextBox 69">
            <a:extLst>
              <a:ext uri="{FF2B5EF4-FFF2-40B4-BE49-F238E27FC236}">
                <a16:creationId xmlns:a16="http://schemas.microsoft.com/office/drawing/2014/main" id="{A6901FDE-4E77-2049-B0C6-6AE6C72F97CD}"/>
              </a:ext>
            </a:extLst>
          </p:cNvPr>
          <p:cNvSpPr txBox="1"/>
          <p:nvPr/>
        </p:nvSpPr>
        <p:spPr>
          <a:xfrm>
            <a:off x="4537543" y="1675393"/>
            <a:ext cx="891209" cy="371061"/>
          </a:xfrm>
          <a:prstGeom prst="rect">
            <a:avLst/>
          </a:prstGeom>
          <a:noFill/>
        </p:spPr>
        <p:txBody>
          <a:bodyPr wrap="square" rtlCol="0">
            <a:spAutoFit/>
          </a:bodyPr>
          <a:lstStyle/>
          <a:p>
            <a:r>
              <a:rPr lang="en-US" dirty="0"/>
              <a:t>Canada</a:t>
            </a:r>
          </a:p>
        </p:txBody>
      </p:sp>
      <p:sp>
        <p:nvSpPr>
          <p:cNvPr id="72" name="TextBox 71">
            <a:extLst>
              <a:ext uri="{FF2B5EF4-FFF2-40B4-BE49-F238E27FC236}">
                <a16:creationId xmlns:a16="http://schemas.microsoft.com/office/drawing/2014/main" id="{741E2D14-7494-277D-B5EA-87AC2BACA886}"/>
              </a:ext>
            </a:extLst>
          </p:cNvPr>
          <p:cNvSpPr txBox="1"/>
          <p:nvPr/>
        </p:nvSpPr>
        <p:spPr>
          <a:xfrm>
            <a:off x="5649542" y="1669172"/>
            <a:ext cx="815008" cy="369332"/>
          </a:xfrm>
          <a:prstGeom prst="rect">
            <a:avLst/>
          </a:prstGeom>
          <a:noFill/>
        </p:spPr>
        <p:txBody>
          <a:bodyPr wrap="square" rtlCol="0">
            <a:spAutoFit/>
          </a:bodyPr>
          <a:lstStyle/>
          <a:p>
            <a:r>
              <a:rPr lang="en-US" dirty="0"/>
              <a:t>France</a:t>
            </a:r>
          </a:p>
        </p:txBody>
      </p:sp>
      <p:sp>
        <p:nvSpPr>
          <p:cNvPr id="73" name="TextBox 72">
            <a:extLst>
              <a:ext uri="{FF2B5EF4-FFF2-40B4-BE49-F238E27FC236}">
                <a16:creationId xmlns:a16="http://schemas.microsoft.com/office/drawing/2014/main" id="{7A6B6111-4B41-2D5C-8B80-04646AF08440}"/>
              </a:ext>
            </a:extLst>
          </p:cNvPr>
          <p:cNvSpPr txBox="1"/>
          <p:nvPr/>
        </p:nvSpPr>
        <p:spPr>
          <a:xfrm>
            <a:off x="7593976" y="1382642"/>
            <a:ext cx="1099931" cy="646331"/>
          </a:xfrm>
          <a:prstGeom prst="rect">
            <a:avLst/>
          </a:prstGeom>
          <a:noFill/>
        </p:spPr>
        <p:txBody>
          <a:bodyPr wrap="square" rtlCol="0">
            <a:spAutoFit/>
          </a:bodyPr>
          <a:lstStyle/>
          <a:p>
            <a:r>
              <a:rPr lang="en-US" dirty="0"/>
              <a:t>United </a:t>
            </a:r>
          </a:p>
          <a:p>
            <a:r>
              <a:rPr lang="en-US" dirty="0"/>
              <a:t>Kingdom</a:t>
            </a:r>
          </a:p>
        </p:txBody>
      </p:sp>
      <p:sp>
        <p:nvSpPr>
          <p:cNvPr id="74" name="TextBox 73">
            <a:extLst>
              <a:ext uri="{FF2B5EF4-FFF2-40B4-BE49-F238E27FC236}">
                <a16:creationId xmlns:a16="http://schemas.microsoft.com/office/drawing/2014/main" id="{0402FD1C-8DBC-BF63-ACD5-1860EE71BCE0}"/>
              </a:ext>
            </a:extLst>
          </p:cNvPr>
          <p:cNvSpPr txBox="1"/>
          <p:nvPr/>
        </p:nvSpPr>
        <p:spPr>
          <a:xfrm>
            <a:off x="8631304" y="1346006"/>
            <a:ext cx="1186069" cy="646331"/>
          </a:xfrm>
          <a:prstGeom prst="rect">
            <a:avLst/>
          </a:prstGeom>
          <a:noFill/>
        </p:spPr>
        <p:txBody>
          <a:bodyPr wrap="square" rtlCol="0">
            <a:spAutoFit/>
          </a:bodyPr>
          <a:lstStyle/>
          <a:p>
            <a:r>
              <a:rPr lang="en-US" dirty="0"/>
              <a:t>Northwest</a:t>
            </a:r>
          </a:p>
          <a:p>
            <a:r>
              <a:rPr lang="en-US" dirty="0"/>
              <a:t>     (US)</a:t>
            </a:r>
          </a:p>
        </p:txBody>
      </p:sp>
      <p:sp>
        <p:nvSpPr>
          <p:cNvPr id="75" name="TextBox 74">
            <a:extLst>
              <a:ext uri="{FF2B5EF4-FFF2-40B4-BE49-F238E27FC236}">
                <a16:creationId xmlns:a16="http://schemas.microsoft.com/office/drawing/2014/main" id="{BD67D7CE-FAEF-1773-CF44-E7AF5EB3F5B9}"/>
              </a:ext>
            </a:extLst>
          </p:cNvPr>
          <p:cNvSpPr txBox="1"/>
          <p:nvPr/>
        </p:nvSpPr>
        <p:spPr>
          <a:xfrm>
            <a:off x="9782485" y="1310251"/>
            <a:ext cx="1099932" cy="646331"/>
          </a:xfrm>
          <a:prstGeom prst="rect">
            <a:avLst/>
          </a:prstGeom>
          <a:noFill/>
        </p:spPr>
        <p:txBody>
          <a:bodyPr wrap="square" rtlCol="0">
            <a:spAutoFit/>
          </a:bodyPr>
          <a:lstStyle/>
          <a:p>
            <a:r>
              <a:rPr lang="en-US" dirty="0"/>
              <a:t>Central (US)</a:t>
            </a:r>
          </a:p>
        </p:txBody>
      </p:sp>
      <p:sp>
        <p:nvSpPr>
          <p:cNvPr id="76" name="TextBox 75">
            <a:extLst>
              <a:ext uri="{FF2B5EF4-FFF2-40B4-BE49-F238E27FC236}">
                <a16:creationId xmlns:a16="http://schemas.microsoft.com/office/drawing/2014/main" id="{CFE95BDA-0232-A750-8406-00D2ABE37760}"/>
              </a:ext>
            </a:extLst>
          </p:cNvPr>
          <p:cNvSpPr txBox="1"/>
          <p:nvPr/>
        </p:nvSpPr>
        <p:spPr>
          <a:xfrm>
            <a:off x="10805541" y="1336475"/>
            <a:ext cx="1219200" cy="646331"/>
          </a:xfrm>
          <a:prstGeom prst="rect">
            <a:avLst/>
          </a:prstGeom>
          <a:noFill/>
        </p:spPr>
        <p:txBody>
          <a:bodyPr wrap="square" rtlCol="0">
            <a:spAutoFit/>
          </a:bodyPr>
          <a:lstStyle/>
          <a:p>
            <a:r>
              <a:rPr lang="en-US" dirty="0"/>
              <a:t>Southeast</a:t>
            </a:r>
          </a:p>
          <a:p>
            <a:r>
              <a:rPr lang="en-US" dirty="0"/>
              <a:t>     (US)</a:t>
            </a:r>
          </a:p>
        </p:txBody>
      </p:sp>
      <p:grpSp>
        <p:nvGrpSpPr>
          <p:cNvPr id="77" name="Group 76">
            <a:extLst>
              <a:ext uri="{FF2B5EF4-FFF2-40B4-BE49-F238E27FC236}">
                <a16:creationId xmlns:a16="http://schemas.microsoft.com/office/drawing/2014/main" id="{4926DC89-48B3-5D87-9525-6D1B5649D7A2}"/>
              </a:ext>
            </a:extLst>
          </p:cNvPr>
          <p:cNvGrpSpPr/>
          <p:nvPr/>
        </p:nvGrpSpPr>
        <p:grpSpPr>
          <a:xfrm>
            <a:off x="11530305" y="0"/>
            <a:ext cx="727962" cy="868538"/>
            <a:chOff x="11464038" y="33830"/>
            <a:chExt cx="661737" cy="836394"/>
          </a:xfrm>
        </p:grpSpPr>
        <p:pic>
          <p:nvPicPr>
            <p:cNvPr id="78" name="Picture 77">
              <a:extLst>
                <a:ext uri="{FF2B5EF4-FFF2-40B4-BE49-F238E27FC236}">
                  <a16:creationId xmlns:a16="http://schemas.microsoft.com/office/drawing/2014/main" id="{AD1A54B6-E834-1296-DC92-06809C908CAB}"/>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9" name="TextBox 78">
              <a:extLst>
                <a:ext uri="{FF2B5EF4-FFF2-40B4-BE49-F238E27FC236}">
                  <a16:creationId xmlns:a16="http://schemas.microsoft.com/office/drawing/2014/main" id="{6D180431-6EB4-88F3-B588-06AD5C8BC5B3}"/>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1" name="TextBox 90">
            <a:extLst>
              <a:ext uri="{FF2B5EF4-FFF2-40B4-BE49-F238E27FC236}">
                <a16:creationId xmlns:a16="http://schemas.microsoft.com/office/drawing/2014/main" id="{4F9D8594-309F-E672-5966-38CB534215CF}"/>
              </a:ext>
            </a:extLst>
          </p:cNvPr>
          <p:cNvSpPr txBox="1"/>
          <p:nvPr/>
        </p:nvSpPr>
        <p:spPr>
          <a:xfrm flipH="1">
            <a:off x="263" y="2283663"/>
            <a:ext cx="967146" cy="369332"/>
          </a:xfrm>
          <a:prstGeom prst="rect">
            <a:avLst/>
          </a:prstGeom>
          <a:noFill/>
        </p:spPr>
        <p:txBody>
          <a:bodyPr wrap="square" rtlCol="0">
            <a:spAutoFit/>
          </a:bodyPr>
          <a:lstStyle/>
          <a:p>
            <a:r>
              <a:rPr lang="en-US" dirty="0">
                <a:solidFill>
                  <a:schemeClr val="bg1">
                    <a:lumMod val="65000"/>
                  </a:schemeClr>
                </a:solidFill>
              </a:rPr>
              <a:t>Online</a:t>
            </a:r>
          </a:p>
        </p:txBody>
      </p:sp>
      <p:sp>
        <p:nvSpPr>
          <p:cNvPr id="93" name="TextBox 92">
            <a:extLst>
              <a:ext uri="{FF2B5EF4-FFF2-40B4-BE49-F238E27FC236}">
                <a16:creationId xmlns:a16="http://schemas.microsoft.com/office/drawing/2014/main" id="{E50EAC66-86F5-D2F6-694A-C6EB8F1CD5C5}"/>
              </a:ext>
            </a:extLst>
          </p:cNvPr>
          <p:cNvSpPr txBox="1"/>
          <p:nvPr/>
        </p:nvSpPr>
        <p:spPr>
          <a:xfrm>
            <a:off x="0" y="3763537"/>
            <a:ext cx="967409" cy="369332"/>
          </a:xfrm>
          <a:prstGeom prst="rect">
            <a:avLst/>
          </a:prstGeom>
          <a:noFill/>
        </p:spPr>
        <p:txBody>
          <a:bodyPr wrap="square" rtlCol="0">
            <a:spAutoFit/>
          </a:bodyPr>
          <a:lstStyle/>
          <a:p>
            <a:r>
              <a:rPr lang="en-US" dirty="0">
                <a:solidFill>
                  <a:schemeClr val="bg1">
                    <a:lumMod val="65000"/>
                  </a:schemeClr>
                </a:solidFill>
              </a:rPr>
              <a:t>Reseller</a:t>
            </a:r>
          </a:p>
        </p:txBody>
      </p:sp>
      <p:grpSp>
        <p:nvGrpSpPr>
          <p:cNvPr id="38" name="Group 37">
            <a:extLst>
              <a:ext uri="{FF2B5EF4-FFF2-40B4-BE49-F238E27FC236}">
                <a16:creationId xmlns:a16="http://schemas.microsoft.com/office/drawing/2014/main" id="{9F446324-77EA-F8FC-7425-174BD382A795}"/>
              </a:ext>
            </a:extLst>
          </p:cNvPr>
          <p:cNvGrpSpPr/>
          <p:nvPr/>
        </p:nvGrpSpPr>
        <p:grpSpPr>
          <a:xfrm>
            <a:off x="1831997" y="3604219"/>
            <a:ext cx="463122" cy="926958"/>
            <a:chOff x="1831997" y="3604219"/>
            <a:chExt cx="463122" cy="926958"/>
          </a:xfrm>
        </p:grpSpPr>
        <p:sp>
          <p:nvSpPr>
            <p:cNvPr id="125" name="Rectangle 124">
              <a:extLst>
                <a:ext uri="{FF2B5EF4-FFF2-40B4-BE49-F238E27FC236}">
                  <a16:creationId xmlns:a16="http://schemas.microsoft.com/office/drawing/2014/main" id="{14D589C2-096C-AD97-3335-958FC061D508}"/>
                </a:ext>
              </a:extLst>
            </p:cNvPr>
            <p:cNvSpPr/>
            <p:nvPr/>
          </p:nvSpPr>
          <p:spPr>
            <a:xfrm>
              <a:off x="1831997" y="3604219"/>
              <a:ext cx="209071" cy="926958"/>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0B0EBC4-F9DE-EBBC-7BBA-646F3BDE105C}"/>
                </a:ext>
              </a:extLst>
            </p:cNvPr>
            <p:cNvSpPr/>
            <p:nvPr/>
          </p:nvSpPr>
          <p:spPr>
            <a:xfrm>
              <a:off x="2086048" y="4020947"/>
              <a:ext cx="209071" cy="493077"/>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136">
            <a:extLst>
              <a:ext uri="{FF2B5EF4-FFF2-40B4-BE49-F238E27FC236}">
                <a16:creationId xmlns:a16="http://schemas.microsoft.com/office/drawing/2014/main" id="{13B3B223-12C2-D062-401D-0951749FEB84}"/>
              </a:ext>
            </a:extLst>
          </p:cNvPr>
          <p:cNvSpPr txBox="1"/>
          <p:nvPr/>
        </p:nvSpPr>
        <p:spPr>
          <a:xfrm>
            <a:off x="6550388" y="1659641"/>
            <a:ext cx="1148966" cy="369332"/>
          </a:xfrm>
          <a:prstGeom prst="rect">
            <a:avLst/>
          </a:prstGeom>
          <a:noFill/>
        </p:spPr>
        <p:txBody>
          <a:bodyPr wrap="square" rtlCol="0">
            <a:spAutoFit/>
          </a:bodyPr>
          <a:lstStyle/>
          <a:p>
            <a:r>
              <a:rPr lang="en-US" dirty="0"/>
              <a:t>Germany</a:t>
            </a:r>
          </a:p>
        </p:txBody>
      </p:sp>
      <p:pic>
        <p:nvPicPr>
          <p:cNvPr id="5" name="Picture 4">
            <a:extLst>
              <a:ext uri="{FF2B5EF4-FFF2-40B4-BE49-F238E27FC236}">
                <a16:creationId xmlns:a16="http://schemas.microsoft.com/office/drawing/2014/main" id="{3465E340-CFD8-E685-A451-3143C831CB8C}"/>
              </a:ext>
            </a:extLst>
          </p:cNvPr>
          <p:cNvPicPr>
            <a:picLocks noChangeAspect="1"/>
          </p:cNvPicPr>
          <p:nvPr/>
        </p:nvPicPr>
        <p:blipFill>
          <a:blip r:embed="rId3"/>
          <a:stretch>
            <a:fillRect/>
          </a:stretch>
        </p:blipFill>
        <p:spPr>
          <a:xfrm>
            <a:off x="1047629" y="2134160"/>
            <a:ext cx="4618848" cy="898566"/>
          </a:xfrm>
          <a:prstGeom prst="rect">
            <a:avLst/>
          </a:prstGeom>
        </p:spPr>
      </p:pic>
      <p:pic>
        <p:nvPicPr>
          <p:cNvPr id="9" name="Picture 8">
            <a:extLst>
              <a:ext uri="{FF2B5EF4-FFF2-40B4-BE49-F238E27FC236}">
                <a16:creationId xmlns:a16="http://schemas.microsoft.com/office/drawing/2014/main" id="{760C8F5B-9B35-5DCF-8161-F1F75411604E}"/>
              </a:ext>
            </a:extLst>
          </p:cNvPr>
          <p:cNvPicPr>
            <a:picLocks noChangeAspect="1"/>
          </p:cNvPicPr>
          <p:nvPr/>
        </p:nvPicPr>
        <p:blipFill>
          <a:blip r:embed="rId4"/>
          <a:stretch>
            <a:fillRect/>
          </a:stretch>
        </p:blipFill>
        <p:spPr>
          <a:xfrm>
            <a:off x="5547367" y="2160922"/>
            <a:ext cx="2997032" cy="855554"/>
          </a:xfrm>
          <a:prstGeom prst="rect">
            <a:avLst/>
          </a:prstGeom>
        </p:spPr>
      </p:pic>
      <p:sp>
        <p:nvSpPr>
          <p:cNvPr id="12" name="TextBox 11">
            <a:extLst>
              <a:ext uri="{FF2B5EF4-FFF2-40B4-BE49-F238E27FC236}">
                <a16:creationId xmlns:a16="http://schemas.microsoft.com/office/drawing/2014/main" id="{4DCD13E5-D8AE-4FA7-830B-79BAA04B63DD}"/>
              </a:ext>
            </a:extLst>
          </p:cNvPr>
          <p:cNvSpPr txBox="1"/>
          <p:nvPr/>
        </p:nvSpPr>
        <p:spPr>
          <a:xfrm rot="16200000">
            <a:off x="1477088" y="4220913"/>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181" name="TextBox 180">
            <a:extLst>
              <a:ext uri="{FF2B5EF4-FFF2-40B4-BE49-F238E27FC236}">
                <a16:creationId xmlns:a16="http://schemas.microsoft.com/office/drawing/2014/main" id="{17FE2F55-A82F-9F6C-A1E7-2FA2D5E412CC}"/>
              </a:ext>
            </a:extLst>
          </p:cNvPr>
          <p:cNvSpPr txBox="1"/>
          <p:nvPr/>
        </p:nvSpPr>
        <p:spPr>
          <a:xfrm rot="16200000">
            <a:off x="2496029" y="4201218"/>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183" name="TextBox 182">
            <a:extLst>
              <a:ext uri="{FF2B5EF4-FFF2-40B4-BE49-F238E27FC236}">
                <a16:creationId xmlns:a16="http://schemas.microsoft.com/office/drawing/2014/main" id="{A7D5E462-71E2-F952-A670-76BF5A3D6DFD}"/>
              </a:ext>
            </a:extLst>
          </p:cNvPr>
          <p:cNvSpPr txBox="1"/>
          <p:nvPr/>
        </p:nvSpPr>
        <p:spPr>
          <a:xfrm rot="16200000">
            <a:off x="4564520" y="4174748"/>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185" name="TextBox 184">
            <a:extLst>
              <a:ext uri="{FF2B5EF4-FFF2-40B4-BE49-F238E27FC236}">
                <a16:creationId xmlns:a16="http://schemas.microsoft.com/office/drawing/2014/main" id="{748E788E-9769-6FF5-A709-2A34FFC7F1A8}"/>
              </a:ext>
            </a:extLst>
          </p:cNvPr>
          <p:cNvSpPr txBox="1"/>
          <p:nvPr/>
        </p:nvSpPr>
        <p:spPr>
          <a:xfrm rot="16200000">
            <a:off x="3556621" y="4217455"/>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187" name="TextBox 186">
            <a:extLst>
              <a:ext uri="{FF2B5EF4-FFF2-40B4-BE49-F238E27FC236}">
                <a16:creationId xmlns:a16="http://schemas.microsoft.com/office/drawing/2014/main" id="{934C35BB-EA20-3C3E-218F-23D2C4CB8EA0}"/>
              </a:ext>
            </a:extLst>
          </p:cNvPr>
          <p:cNvSpPr txBox="1"/>
          <p:nvPr/>
        </p:nvSpPr>
        <p:spPr>
          <a:xfrm rot="16200000">
            <a:off x="5752818" y="4238232"/>
            <a:ext cx="622434"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188" name="TextBox 187">
            <a:extLst>
              <a:ext uri="{FF2B5EF4-FFF2-40B4-BE49-F238E27FC236}">
                <a16:creationId xmlns:a16="http://schemas.microsoft.com/office/drawing/2014/main" id="{A754E2DB-FB4D-12E7-0C44-9380F26D8DE3}"/>
              </a:ext>
            </a:extLst>
          </p:cNvPr>
          <p:cNvSpPr txBox="1"/>
          <p:nvPr/>
        </p:nvSpPr>
        <p:spPr>
          <a:xfrm rot="16200000">
            <a:off x="6720365" y="4174747"/>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pic>
        <p:nvPicPr>
          <p:cNvPr id="22" name="Picture 21">
            <a:extLst>
              <a:ext uri="{FF2B5EF4-FFF2-40B4-BE49-F238E27FC236}">
                <a16:creationId xmlns:a16="http://schemas.microsoft.com/office/drawing/2014/main" id="{CAD5CD8A-F282-8A70-77F7-3E66C0C564A7}"/>
              </a:ext>
            </a:extLst>
          </p:cNvPr>
          <p:cNvPicPr>
            <a:picLocks noChangeAspect="1"/>
          </p:cNvPicPr>
          <p:nvPr/>
        </p:nvPicPr>
        <p:blipFill>
          <a:blip r:embed="rId5"/>
          <a:stretch>
            <a:fillRect/>
          </a:stretch>
        </p:blipFill>
        <p:spPr>
          <a:xfrm>
            <a:off x="2378385" y="3599284"/>
            <a:ext cx="3159456" cy="928817"/>
          </a:xfrm>
          <a:prstGeom prst="rect">
            <a:avLst/>
          </a:prstGeom>
        </p:spPr>
      </p:pic>
      <p:grpSp>
        <p:nvGrpSpPr>
          <p:cNvPr id="37" name="Group 36">
            <a:extLst>
              <a:ext uri="{FF2B5EF4-FFF2-40B4-BE49-F238E27FC236}">
                <a16:creationId xmlns:a16="http://schemas.microsoft.com/office/drawing/2014/main" id="{24727C1F-AA42-2462-2C4A-0D46FB99D4E0}"/>
              </a:ext>
            </a:extLst>
          </p:cNvPr>
          <p:cNvGrpSpPr/>
          <p:nvPr/>
        </p:nvGrpSpPr>
        <p:grpSpPr>
          <a:xfrm>
            <a:off x="5758208" y="3879208"/>
            <a:ext cx="768760" cy="628009"/>
            <a:chOff x="5758208" y="3879208"/>
            <a:chExt cx="768760" cy="628009"/>
          </a:xfrm>
        </p:grpSpPr>
        <p:sp>
          <p:nvSpPr>
            <p:cNvPr id="189" name="Rectangle 188">
              <a:extLst>
                <a:ext uri="{FF2B5EF4-FFF2-40B4-BE49-F238E27FC236}">
                  <a16:creationId xmlns:a16="http://schemas.microsoft.com/office/drawing/2014/main" id="{C896FD34-DF62-199C-07CE-BEEB82EC028A}"/>
                </a:ext>
              </a:extLst>
            </p:cNvPr>
            <p:cNvSpPr/>
            <p:nvPr/>
          </p:nvSpPr>
          <p:spPr>
            <a:xfrm>
              <a:off x="5758208" y="4220467"/>
              <a:ext cx="231389" cy="286750"/>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019F739F-523A-0BE7-C6D4-9E8C15A6C20C}"/>
                </a:ext>
              </a:extLst>
            </p:cNvPr>
            <p:cNvSpPr/>
            <p:nvPr/>
          </p:nvSpPr>
          <p:spPr>
            <a:xfrm>
              <a:off x="6038603" y="3879208"/>
              <a:ext cx="231389" cy="623955"/>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636F43C4-22A1-39FA-8D9B-F868A887A90E}"/>
                </a:ext>
              </a:extLst>
            </p:cNvPr>
            <p:cNvSpPr/>
            <p:nvPr/>
          </p:nvSpPr>
          <p:spPr>
            <a:xfrm>
              <a:off x="6318998" y="4342688"/>
              <a:ext cx="207970" cy="160475"/>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9B6CECC6-E546-F8C6-ACA4-DA83792C2896}"/>
              </a:ext>
            </a:extLst>
          </p:cNvPr>
          <p:cNvGrpSpPr/>
          <p:nvPr/>
        </p:nvGrpSpPr>
        <p:grpSpPr>
          <a:xfrm>
            <a:off x="7138951" y="4052990"/>
            <a:ext cx="484562" cy="472717"/>
            <a:chOff x="7072812" y="4063692"/>
            <a:chExt cx="484562" cy="472717"/>
          </a:xfrm>
        </p:grpSpPr>
        <p:sp>
          <p:nvSpPr>
            <p:cNvPr id="194" name="Rectangle 193">
              <a:extLst>
                <a:ext uri="{FF2B5EF4-FFF2-40B4-BE49-F238E27FC236}">
                  <a16:creationId xmlns:a16="http://schemas.microsoft.com/office/drawing/2014/main" id="{443619F0-2D45-95D4-477A-DD66045759B3}"/>
                </a:ext>
              </a:extLst>
            </p:cNvPr>
            <p:cNvSpPr/>
            <p:nvPr/>
          </p:nvSpPr>
          <p:spPr>
            <a:xfrm>
              <a:off x="7072812" y="4063692"/>
              <a:ext cx="212640" cy="472717"/>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DAB5D899-83E4-E231-D1EB-D20A94650E26}"/>
                </a:ext>
              </a:extLst>
            </p:cNvPr>
            <p:cNvSpPr/>
            <p:nvPr/>
          </p:nvSpPr>
          <p:spPr>
            <a:xfrm>
              <a:off x="7325985" y="4340774"/>
              <a:ext cx="231389" cy="174642"/>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7" name="Straight Connector 196">
            <a:extLst>
              <a:ext uri="{FF2B5EF4-FFF2-40B4-BE49-F238E27FC236}">
                <a16:creationId xmlns:a16="http://schemas.microsoft.com/office/drawing/2014/main" id="{009004D1-8A1B-A704-19A2-5C79333EE0C3}"/>
              </a:ext>
            </a:extLst>
          </p:cNvPr>
          <p:cNvCxnSpPr>
            <a:cxnSpLocks/>
          </p:cNvCxnSpPr>
          <p:nvPr/>
        </p:nvCxnSpPr>
        <p:spPr>
          <a:xfrm>
            <a:off x="6575772" y="1317734"/>
            <a:ext cx="7600" cy="3609362"/>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A89236F6-92AF-7268-62F8-9287ABDB5481}"/>
              </a:ext>
            </a:extLst>
          </p:cNvPr>
          <p:cNvCxnSpPr>
            <a:cxnSpLocks/>
          </p:cNvCxnSpPr>
          <p:nvPr/>
        </p:nvCxnSpPr>
        <p:spPr>
          <a:xfrm flipH="1">
            <a:off x="4493433" y="1317734"/>
            <a:ext cx="18893" cy="3669134"/>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763F9D4-FAED-9F89-EF76-0236FB9BBCB8}"/>
              </a:ext>
            </a:extLst>
          </p:cNvPr>
          <p:cNvCxnSpPr>
            <a:cxnSpLocks/>
          </p:cNvCxnSpPr>
          <p:nvPr/>
        </p:nvCxnSpPr>
        <p:spPr>
          <a:xfrm>
            <a:off x="5543252" y="1287848"/>
            <a:ext cx="20205" cy="3669134"/>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AF2D6C15-963E-D24C-D3F5-FDA69F97B243}"/>
              </a:ext>
            </a:extLst>
          </p:cNvPr>
          <p:cNvCxnSpPr>
            <a:cxnSpLocks/>
          </p:cNvCxnSpPr>
          <p:nvPr/>
        </p:nvCxnSpPr>
        <p:spPr>
          <a:xfrm>
            <a:off x="3410073" y="1317734"/>
            <a:ext cx="7684" cy="3669134"/>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697CAEF-80EB-9043-4D67-2E7DE55B18D5}"/>
              </a:ext>
            </a:extLst>
          </p:cNvPr>
          <p:cNvCxnSpPr>
            <a:cxnSpLocks/>
          </p:cNvCxnSpPr>
          <p:nvPr/>
        </p:nvCxnSpPr>
        <p:spPr>
          <a:xfrm>
            <a:off x="7592566" y="1257962"/>
            <a:ext cx="64736" cy="369902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592D4246-BAAF-3E85-5B88-2DC3C7AD1D7C}"/>
              </a:ext>
            </a:extLst>
          </p:cNvPr>
          <p:cNvCxnSpPr>
            <a:cxnSpLocks/>
          </p:cNvCxnSpPr>
          <p:nvPr/>
        </p:nvCxnSpPr>
        <p:spPr>
          <a:xfrm>
            <a:off x="8631304" y="1242747"/>
            <a:ext cx="24317" cy="371423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47A8AD47-77BF-CC91-8104-242B66BBEBDC}"/>
              </a:ext>
            </a:extLst>
          </p:cNvPr>
          <p:cNvGrpSpPr/>
          <p:nvPr/>
        </p:nvGrpSpPr>
        <p:grpSpPr>
          <a:xfrm>
            <a:off x="7930027" y="4055384"/>
            <a:ext cx="634178" cy="481025"/>
            <a:chOff x="7930027" y="4055384"/>
            <a:chExt cx="634178" cy="481025"/>
          </a:xfrm>
        </p:grpSpPr>
        <p:sp>
          <p:nvSpPr>
            <p:cNvPr id="222" name="Rectangle 221">
              <a:extLst>
                <a:ext uri="{FF2B5EF4-FFF2-40B4-BE49-F238E27FC236}">
                  <a16:creationId xmlns:a16="http://schemas.microsoft.com/office/drawing/2014/main" id="{4490BA88-7C48-7381-D5ED-65CFE077187E}"/>
                </a:ext>
              </a:extLst>
            </p:cNvPr>
            <p:cNvSpPr/>
            <p:nvPr/>
          </p:nvSpPr>
          <p:spPr>
            <a:xfrm>
              <a:off x="8375882" y="4307191"/>
              <a:ext cx="188323" cy="209574"/>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712A588B-E528-1F0C-AC73-FAEACA63DD08}"/>
                </a:ext>
              </a:extLst>
            </p:cNvPr>
            <p:cNvSpPr/>
            <p:nvPr/>
          </p:nvSpPr>
          <p:spPr>
            <a:xfrm>
              <a:off x="7930027" y="4163301"/>
              <a:ext cx="173130" cy="373108"/>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a:extLst>
                <a:ext uri="{FF2B5EF4-FFF2-40B4-BE49-F238E27FC236}">
                  <a16:creationId xmlns:a16="http://schemas.microsoft.com/office/drawing/2014/main" id="{190E9165-0114-CE69-EC19-6387684C6790}"/>
                </a:ext>
              </a:extLst>
            </p:cNvPr>
            <p:cNvSpPr/>
            <p:nvPr/>
          </p:nvSpPr>
          <p:spPr>
            <a:xfrm>
              <a:off x="8148594" y="4055384"/>
              <a:ext cx="182945" cy="472717"/>
            </a:xfrm>
            <a:prstGeom prst="rect">
              <a:avLst/>
            </a:prstGeom>
            <a:solidFill>
              <a:srgbClr val="BBC0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6" name="TextBox 225">
            <a:extLst>
              <a:ext uri="{FF2B5EF4-FFF2-40B4-BE49-F238E27FC236}">
                <a16:creationId xmlns:a16="http://schemas.microsoft.com/office/drawing/2014/main" id="{4DA792F0-96D1-2097-9FB5-545EE898E2A6}"/>
              </a:ext>
            </a:extLst>
          </p:cNvPr>
          <p:cNvSpPr txBox="1"/>
          <p:nvPr/>
        </p:nvSpPr>
        <p:spPr>
          <a:xfrm rot="16200000">
            <a:off x="7787558" y="4168343"/>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227" name="TextBox 226">
            <a:extLst>
              <a:ext uri="{FF2B5EF4-FFF2-40B4-BE49-F238E27FC236}">
                <a16:creationId xmlns:a16="http://schemas.microsoft.com/office/drawing/2014/main" id="{B96EB63C-96E0-C075-C1BB-74535CC965D1}"/>
              </a:ext>
            </a:extLst>
          </p:cNvPr>
          <p:cNvSpPr txBox="1"/>
          <p:nvPr/>
        </p:nvSpPr>
        <p:spPr>
          <a:xfrm rot="16200000">
            <a:off x="8823375" y="4168344"/>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pic>
        <p:nvPicPr>
          <p:cNvPr id="34" name="Picture 33">
            <a:extLst>
              <a:ext uri="{FF2B5EF4-FFF2-40B4-BE49-F238E27FC236}">
                <a16:creationId xmlns:a16="http://schemas.microsoft.com/office/drawing/2014/main" id="{81C7FCE4-86D7-ED14-5022-892353C70019}"/>
              </a:ext>
            </a:extLst>
          </p:cNvPr>
          <p:cNvPicPr>
            <a:picLocks noChangeAspect="1"/>
          </p:cNvPicPr>
          <p:nvPr/>
        </p:nvPicPr>
        <p:blipFill>
          <a:blip r:embed="rId6"/>
          <a:stretch>
            <a:fillRect/>
          </a:stretch>
        </p:blipFill>
        <p:spPr>
          <a:xfrm>
            <a:off x="8709177" y="3715203"/>
            <a:ext cx="3038148" cy="803477"/>
          </a:xfrm>
          <a:prstGeom prst="rect">
            <a:avLst/>
          </a:prstGeom>
          <a:solidFill>
            <a:srgbClr val="CCCCCC"/>
          </a:solidFill>
        </p:spPr>
      </p:pic>
      <p:sp>
        <p:nvSpPr>
          <p:cNvPr id="228" name="TextBox 227">
            <a:extLst>
              <a:ext uri="{FF2B5EF4-FFF2-40B4-BE49-F238E27FC236}">
                <a16:creationId xmlns:a16="http://schemas.microsoft.com/office/drawing/2014/main" id="{0DC89158-207D-02CC-7B58-105CE4F2DC39}"/>
              </a:ext>
            </a:extLst>
          </p:cNvPr>
          <p:cNvSpPr txBox="1"/>
          <p:nvPr/>
        </p:nvSpPr>
        <p:spPr>
          <a:xfrm rot="16200000">
            <a:off x="9797742" y="4178150"/>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sp>
        <p:nvSpPr>
          <p:cNvPr id="229" name="TextBox 228">
            <a:extLst>
              <a:ext uri="{FF2B5EF4-FFF2-40B4-BE49-F238E27FC236}">
                <a16:creationId xmlns:a16="http://schemas.microsoft.com/office/drawing/2014/main" id="{EC7FDB08-10F6-FDF6-656A-B32C462F1741}"/>
              </a:ext>
            </a:extLst>
          </p:cNvPr>
          <p:cNvSpPr txBox="1"/>
          <p:nvPr/>
        </p:nvSpPr>
        <p:spPr>
          <a:xfrm rot="16200000">
            <a:off x="10725154" y="4173177"/>
            <a:ext cx="751970" cy="1077218"/>
          </a:xfrm>
          <a:prstGeom prst="rect">
            <a:avLst/>
          </a:prstGeom>
          <a:noFill/>
        </p:spPr>
        <p:txBody>
          <a:bodyPr wrap="square" rtlCol="0">
            <a:spAutoFit/>
          </a:bodyPr>
          <a:lstStyle/>
          <a:p>
            <a:r>
              <a:rPr lang="en-US" sz="1600" dirty="0"/>
              <a:t>2011</a:t>
            </a:r>
          </a:p>
          <a:p>
            <a:r>
              <a:rPr lang="en-US" sz="1600" dirty="0"/>
              <a:t>2012</a:t>
            </a:r>
          </a:p>
          <a:p>
            <a:r>
              <a:rPr lang="en-US" sz="1600" dirty="0"/>
              <a:t>2013</a:t>
            </a:r>
          </a:p>
          <a:p>
            <a:r>
              <a:rPr lang="en-US" sz="1600" dirty="0"/>
              <a:t>2014</a:t>
            </a:r>
          </a:p>
        </p:txBody>
      </p:sp>
      <p:cxnSp>
        <p:nvCxnSpPr>
          <p:cNvPr id="212" name="Straight Connector 211">
            <a:extLst>
              <a:ext uri="{FF2B5EF4-FFF2-40B4-BE49-F238E27FC236}">
                <a16:creationId xmlns:a16="http://schemas.microsoft.com/office/drawing/2014/main" id="{7D06344C-9B35-E82B-B17F-0F7909B0B2F2}"/>
              </a:ext>
            </a:extLst>
          </p:cNvPr>
          <p:cNvCxnSpPr>
            <a:cxnSpLocks/>
          </p:cNvCxnSpPr>
          <p:nvPr/>
        </p:nvCxnSpPr>
        <p:spPr>
          <a:xfrm>
            <a:off x="10667294" y="1302791"/>
            <a:ext cx="14222" cy="3684077"/>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47BE97F-096B-C596-3FB3-85B7C150E639}"/>
              </a:ext>
            </a:extLst>
          </p:cNvPr>
          <p:cNvCxnSpPr>
            <a:cxnSpLocks/>
          </p:cNvCxnSpPr>
          <p:nvPr/>
        </p:nvCxnSpPr>
        <p:spPr>
          <a:xfrm>
            <a:off x="9700591" y="1285461"/>
            <a:ext cx="11448" cy="3706988"/>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3F9279-4050-DB14-75FA-AA50893607AF}"/>
              </a:ext>
            </a:extLst>
          </p:cNvPr>
          <p:cNvCxnSpPr>
            <a:cxnSpLocks/>
          </p:cNvCxnSpPr>
          <p:nvPr/>
        </p:nvCxnSpPr>
        <p:spPr>
          <a:xfrm flipH="1">
            <a:off x="0" y="3271072"/>
            <a:ext cx="11894286" cy="39878"/>
          </a:xfrm>
          <a:prstGeom prst="line">
            <a:avLst/>
          </a:prstGeom>
          <a:ln w="31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26EB57-60BA-F042-3889-B4A01B9368DB}"/>
              </a:ext>
            </a:extLst>
          </p:cNvPr>
          <p:cNvCxnSpPr/>
          <p:nvPr/>
        </p:nvCxnSpPr>
        <p:spPr>
          <a:xfrm>
            <a:off x="11894286" y="1285461"/>
            <a:ext cx="0" cy="3671521"/>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70334AB-34A9-DB60-8ED4-60FBCF532CBB}"/>
              </a:ext>
            </a:extLst>
          </p:cNvPr>
          <p:cNvCxnSpPr>
            <a:cxnSpLocks/>
          </p:cNvCxnSpPr>
          <p:nvPr/>
        </p:nvCxnSpPr>
        <p:spPr>
          <a:xfrm>
            <a:off x="2266122" y="1338470"/>
            <a:ext cx="65237" cy="3648398"/>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Arrow: Curved Up 53">
            <a:extLst>
              <a:ext uri="{FF2B5EF4-FFF2-40B4-BE49-F238E27FC236}">
                <a16:creationId xmlns:a16="http://schemas.microsoft.com/office/drawing/2014/main" id="{CF1C2A9D-0BAF-35F6-8A89-ACEA760921C1}"/>
              </a:ext>
            </a:extLst>
          </p:cNvPr>
          <p:cNvSpPr/>
          <p:nvPr/>
        </p:nvSpPr>
        <p:spPr>
          <a:xfrm>
            <a:off x="4192019" y="2015397"/>
            <a:ext cx="230968" cy="223669"/>
          </a:xfrm>
          <a:prstGeom prst="curvedUpArrow">
            <a:avLst/>
          </a:prstGeom>
          <a:solidFill>
            <a:srgbClr val="BBC0A7"/>
          </a:solidFill>
          <a:ln>
            <a:solidFill>
              <a:srgbClr val="BB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BBC0A7"/>
                </a:solidFill>
              </a:ln>
              <a:solidFill>
                <a:srgbClr val="BBC0A7"/>
              </a:solidFill>
            </a:endParaRPr>
          </a:p>
        </p:txBody>
      </p:sp>
      <p:sp>
        <p:nvSpPr>
          <p:cNvPr id="230" name="Arrow: Curved Up 229">
            <a:extLst>
              <a:ext uri="{FF2B5EF4-FFF2-40B4-BE49-F238E27FC236}">
                <a16:creationId xmlns:a16="http://schemas.microsoft.com/office/drawing/2014/main" id="{CAB1087E-00AE-66C0-0F94-B3FBA2585BA4}"/>
              </a:ext>
            </a:extLst>
          </p:cNvPr>
          <p:cNvSpPr/>
          <p:nvPr/>
        </p:nvSpPr>
        <p:spPr>
          <a:xfrm>
            <a:off x="2013022" y="2181373"/>
            <a:ext cx="230968" cy="223669"/>
          </a:xfrm>
          <a:prstGeom prst="curvedUpArrow">
            <a:avLst/>
          </a:prstGeom>
          <a:solidFill>
            <a:srgbClr val="BBC0A7"/>
          </a:solidFill>
          <a:ln>
            <a:solidFill>
              <a:srgbClr val="BB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BBC0A7"/>
                </a:solidFill>
              </a:ln>
              <a:solidFill>
                <a:srgbClr val="BBC0A7"/>
              </a:solidFill>
            </a:endParaRPr>
          </a:p>
        </p:txBody>
      </p:sp>
      <p:sp>
        <p:nvSpPr>
          <p:cNvPr id="232" name="Arrow: Curved Up 231">
            <a:extLst>
              <a:ext uri="{FF2B5EF4-FFF2-40B4-BE49-F238E27FC236}">
                <a16:creationId xmlns:a16="http://schemas.microsoft.com/office/drawing/2014/main" id="{B06CD29A-DB3C-073E-9A92-D23C9DEED758}"/>
              </a:ext>
            </a:extLst>
          </p:cNvPr>
          <p:cNvSpPr/>
          <p:nvPr/>
        </p:nvSpPr>
        <p:spPr>
          <a:xfrm>
            <a:off x="8318641" y="2127231"/>
            <a:ext cx="230968" cy="223669"/>
          </a:xfrm>
          <a:prstGeom prst="curvedUpArrow">
            <a:avLst/>
          </a:prstGeom>
          <a:solidFill>
            <a:srgbClr val="BBC0A7"/>
          </a:solidFill>
          <a:ln>
            <a:solidFill>
              <a:srgbClr val="BB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BBC0A7"/>
                </a:solidFill>
              </a:ln>
              <a:solidFill>
                <a:srgbClr val="BBC0A7"/>
              </a:solidFill>
            </a:endParaRPr>
          </a:p>
        </p:txBody>
      </p:sp>
      <p:sp>
        <p:nvSpPr>
          <p:cNvPr id="233" name="Arrow: Curved Up 232">
            <a:extLst>
              <a:ext uri="{FF2B5EF4-FFF2-40B4-BE49-F238E27FC236}">
                <a16:creationId xmlns:a16="http://schemas.microsoft.com/office/drawing/2014/main" id="{77F134F2-CED2-B428-A563-186C52BC60EB}"/>
              </a:ext>
            </a:extLst>
          </p:cNvPr>
          <p:cNvSpPr/>
          <p:nvPr/>
        </p:nvSpPr>
        <p:spPr>
          <a:xfrm>
            <a:off x="7359267" y="2161030"/>
            <a:ext cx="230968" cy="223669"/>
          </a:xfrm>
          <a:prstGeom prst="curvedUpArrow">
            <a:avLst/>
          </a:prstGeom>
          <a:solidFill>
            <a:srgbClr val="BBC0A7"/>
          </a:solidFill>
          <a:ln>
            <a:solidFill>
              <a:srgbClr val="BB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BBC0A7"/>
                </a:solidFill>
              </a:ln>
              <a:solidFill>
                <a:srgbClr val="BBC0A7"/>
              </a:solidFill>
            </a:endParaRPr>
          </a:p>
        </p:txBody>
      </p:sp>
      <p:sp>
        <p:nvSpPr>
          <p:cNvPr id="234" name="Arrow: Curved Up 233">
            <a:extLst>
              <a:ext uri="{FF2B5EF4-FFF2-40B4-BE49-F238E27FC236}">
                <a16:creationId xmlns:a16="http://schemas.microsoft.com/office/drawing/2014/main" id="{5E3FFE81-FE20-653E-0FAA-46C360384DF5}"/>
              </a:ext>
            </a:extLst>
          </p:cNvPr>
          <p:cNvSpPr/>
          <p:nvPr/>
        </p:nvSpPr>
        <p:spPr>
          <a:xfrm>
            <a:off x="6305929" y="2194137"/>
            <a:ext cx="230968" cy="223669"/>
          </a:xfrm>
          <a:prstGeom prst="curvedUpArrow">
            <a:avLst/>
          </a:prstGeom>
          <a:solidFill>
            <a:srgbClr val="BBC0A7"/>
          </a:solidFill>
          <a:ln>
            <a:solidFill>
              <a:srgbClr val="BB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BBC0A7"/>
                </a:solidFill>
              </a:ln>
              <a:solidFill>
                <a:srgbClr val="BBC0A7"/>
              </a:solidFill>
            </a:endParaRPr>
          </a:p>
        </p:txBody>
      </p:sp>
      <p:sp>
        <p:nvSpPr>
          <p:cNvPr id="235" name="Arrow: Curved Up 234">
            <a:extLst>
              <a:ext uri="{FF2B5EF4-FFF2-40B4-BE49-F238E27FC236}">
                <a16:creationId xmlns:a16="http://schemas.microsoft.com/office/drawing/2014/main" id="{69344543-143D-78F3-3FB5-F6EA9EBB8317}"/>
              </a:ext>
            </a:extLst>
          </p:cNvPr>
          <p:cNvSpPr/>
          <p:nvPr/>
        </p:nvSpPr>
        <p:spPr>
          <a:xfrm>
            <a:off x="5279122" y="2075359"/>
            <a:ext cx="230968" cy="223669"/>
          </a:xfrm>
          <a:prstGeom prst="curvedUpArrow">
            <a:avLst/>
          </a:prstGeom>
          <a:solidFill>
            <a:srgbClr val="BBC0A7"/>
          </a:solidFill>
          <a:ln>
            <a:solidFill>
              <a:srgbClr val="BBC0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BBC0A7"/>
                </a:solidFill>
              </a:ln>
              <a:solidFill>
                <a:srgbClr val="BBC0A7"/>
              </a:solidFill>
            </a:endParaRPr>
          </a:p>
        </p:txBody>
      </p:sp>
      <p:cxnSp>
        <p:nvCxnSpPr>
          <p:cNvPr id="56" name="Straight Arrow Connector 55">
            <a:extLst>
              <a:ext uri="{FF2B5EF4-FFF2-40B4-BE49-F238E27FC236}">
                <a16:creationId xmlns:a16="http://schemas.microsoft.com/office/drawing/2014/main" id="{754EDB60-DE1F-D426-9645-90C2EB0F4AB9}"/>
              </a:ext>
            </a:extLst>
          </p:cNvPr>
          <p:cNvCxnSpPr/>
          <p:nvPr/>
        </p:nvCxnSpPr>
        <p:spPr>
          <a:xfrm>
            <a:off x="3124200" y="3599284"/>
            <a:ext cx="232853" cy="59190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64D7F4CB-7B73-B9A6-3102-895CDCD6B803}"/>
              </a:ext>
            </a:extLst>
          </p:cNvPr>
          <p:cNvCxnSpPr/>
          <p:nvPr/>
        </p:nvCxnSpPr>
        <p:spPr>
          <a:xfrm>
            <a:off x="6299726" y="3831024"/>
            <a:ext cx="232853" cy="59190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DDC1633C-8BA2-76C6-AC29-D0ACAE63F1F8}"/>
              </a:ext>
            </a:extLst>
          </p:cNvPr>
          <p:cNvCxnSpPr>
            <a:cxnSpLocks/>
          </p:cNvCxnSpPr>
          <p:nvPr/>
        </p:nvCxnSpPr>
        <p:spPr>
          <a:xfrm>
            <a:off x="7421217" y="4068417"/>
            <a:ext cx="149589" cy="317195"/>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5B9BCA1E-2550-ACCA-8430-1CBF405F722D}"/>
              </a:ext>
            </a:extLst>
          </p:cNvPr>
          <p:cNvCxnSpPr>
            <a:cxnSpLocks/>
          </p:cNvCxnSpPr>
          <p:nvPr/>
        </p:nvCxnSpPr>
        <p:spPr>
          <a:xfrm>
            <a:off x="8374645" y="4034569"/>
            <a:ext cx="158353" cy="26056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FE41DFD2-6857-4BD4-26D5-C9D1DCBDA738}"/>
              </a:ext>
            </a:extLst>
          </p:cNvPr>
          <p:cNvCxnSpPr>
            <a:cxnSpLocks/>
          </p:cNvCxnSpPr>
          <p:nvPr/>
        </p:nvCxnSpPr>
        <p:spPr>
          <a:xfrm>
            <a:off x="9475304" y="3896139"/>
            <a:ext cx="231011" cy="41364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30BAEF94-8C8A-B109-02E1-17617282DFE3}"/>
              </a:ext>
            </a:extLst>
          </p:cNvPr>
          <p:cNvCxnSpPr>
            <a:cxnSpLocks/>
          </p:cNvCxnSpPr>
          <p:nvPr/>
        </p:nvCxnSpPr>
        <p:spPr>
          <a:xfrm>
            <a:off x="10469217" y="3948203"/>
            <a:ext cx="196323" cy="32344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B4D9343B-0403-A111-97DA-D70F05A70EA7}"/>
              </a:ext>
            </a:extLst>
          </p:cNvPr>
          <p:cNvCxnSpPr>
            <a:cxnSpLocks/>
          </p:cNvCxnSpPr>
          <p:nvPr/>
        </p:nvCxnSpPr>
        <p:spPr>
          <a:xfrm>
            <a:off x="11566325" y="3948203"/>
            <a:ext cx="126267" cy="282919"/>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74025EC8-B091-E15B-6002-43AA5DFDD468}"/>
              </a:ext>
            </a:extLst>
          </p:cNvPr>
          <p:cNvCxnSpPr>
            <a:cxnSpLocks/>
          </p:cNvCxnSpPr>
          <p:nvPr/>
        </p:nvCxnSpPr>
        <p:spPr>
          <a:xfrm>
            <a:off x="5279122" y="3831024"/>
            <a:ext cx="230674" cy="38944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8DF207F3-3EAC-CE9D-6F91-B0879407B4BE}"/>
              </a:ext>
            </a:extLst>
          </p:cNvPr>
          <p:cNvCxnSpPr/>
          <p:nvPr/>
        </p:nvCxnSpPr>
        <p:spPr>
          <a:xfrm>
            <a:off x="4230219" y="3659691"/>
            <a:ext cx="232853" cy="591901"/>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4" name="Star: 5 Points 243">
            <a:extLst>
              <a:ext uri="{FF2B5EF4-FFF2-40B4-BE49-F238E27FC236}">
                <a16:creationId xmlns:a16="http://schemas.microsoft.com/office/drawing/2014/main" id="{0E909AE8-6F65-A714-5FB3-EAB3F2E9FE5C}"/>
              </a:ext>
            </a:extLst>
          </p:cNvPr>
          <p:cNvSpPr/>
          <p:nvPr/>
        </p:nvSpPr>
        <p:spPr>
          <a:xfrm>
            <a:off x="1429152" y="1987919"/>
            <a:ext cx="297613" cy="318052"/>
          </a:xfrm>
          <a:prstGeom prst="star5">
            <a:avLst/>
          </a:prstGeom>
          <a:solidFill>
            <a:srgbClr val="BBC0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a:extLst>
              <a:ext uri="{FF2B5EF4-FFF2-40B4-BE49-F238E27FC236}">
                <a16:creationId xmlns:a16="http://schemas.microsoft.com/office/drawing/2014/main" id="{50DF4121-8FFE-0642-7171-8BAA57FE2B5A}"/>
              </a:ext>
            </a:extLst>
          </p:cNvPr>
          <p:cNvSpPr txBox="1"/>
          <p:nvPr/>
        </p:nvSpPr>
        <p:spPr>
          <a:xfrm rot="16200000">
            <a:off x="398273" y="3880680"/>
            <a:ext cx="1077218" cy="307777"/>
          </a:xfrm>
          <a:prstGeom prst="rect">
            <a:avLst/>
          </a:prstGeom>
          <a:noFill/>
        </p:spPr>
        <p:txBody>
          <a:bodyPr wrap="square" rtlCol="0">
            <a:spAutoFit/>
          </a:bodyPr>
          <a:lstStyle/>
          <a:p>
            <a:r>
              <a:rPr lang="en-US" sz="1400" dirty="0">
                <a:solidFill>
                  <a:schemeClr val="tx1">
                    <a:lumMod val="95000"/>
                    <a:lumOff val="5000"/>
                  </a:schemeClr>
                </a:solidFill>
              </a:rPr>
              <a:t>Revenue</a:t>
            </a:r>
          </a:p>
        </p:txBody>
      </p:sp>
      <p:sp>
        <p:nvSpPr>
          <p:cNvPr id="247" name="TextBox 246">
            <a:extLst>
              <a:ext uri="{FF2B5EF4-FFF2-40B4-BE49-F238E27FC236}">
                <a16:creationId xmlns:a16="http://schemas.microsoft.com/office/drawing/2014/main" id="{AA5F94E6-5D5A-B396-9201-DA18E42982BA}"/>
              </a:ext>
            </a:extLst>
          </p:cNvPr>
          <p:cNvSpPr txBox="1"/>
          <p:nvPr/>
        </p:nvSpPr>
        <p:spPr>
          <a:xfrm rot="16200000">
            <a:off x="422579" y="2359716"/>
            <a:ext cx="1077218" cy="307777"/>
          </a:xfrm>
          <a:prstGeom prst="rect">
            <a:avLst/>
          </a:prstGeom>
          <a:noFill/>
        </p:spPr>
        <p:txBody>
          <a:bodyPr wrap="square">
            <a:spAutoFit/>
          </a:bodyPr>
          <a:lstStyle/>
          <a:p>
            <a:r>
              <a:rPr lang="en-US" sz="1400" dirty="0">
                <a:solidFill>
                  <a:schemeClr val="tx1">
                    <a:lumMod val="95000"/>
                    <a:lumOff val="5000"/>
                  </a:schemeClr>
                </a:solidFill>
              </a:rPr>
              <a:t>Revenue</a:t>
            </a:r>
          </a:p>
        </p:txBody>
      </p:sp>
      <p:sp>
        <p:nvSpPr>
          <p:cNvPr id="248" name="TextBox 247">
            <a:extLst>
              <a:ext uri="{FF2B5EF4-FFF2-40B4-BE49-F238E27FC236}">
                <a16:creationId xmlns:a16="http://schemas.microsoft.com/office/drawing/2014/main" id="{42F7F230-E203-749D-256F-5DD7BD4D50C7}"/>
              </a:ext>
            </a:extLst>
          </p:cNvPr>
          <p:cNvSpPr txBox="1"/>
          <p:nvPr/>
        </p:nvSpPr>
        <p:spPr>
          <a:xfrm>
            <a:off x="1069515" y="3409814"/>
            <a:ext cx="689181" cy="116955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6M</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4M</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2M</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0M</a:t>
            </a:r>
          </a:p>
        </p:txBody>
      </p:sp>
      <p:sp>
        <p:nvSpPr>
          <p:cNvPr id="249" name="TextBox 248">
            <a:extLst>
              <a:ext uri="{FF2B5EF4-FFF2-40B4-BE49-F238E27FC236}">
                <a16:creationId xmlns:a16="http://schemas.microsoft.com/office/drawing/2014/main" id="{9082A3EA-B786-1EC9-21FC-10324D825D49}"/>
              </a:ext>
            </a:extLst>
          </p:cNvPr>
          <p:cNvSpPr txBox="1"/>
          <p:nvPr/>
        </p:nvSpPr>
        <p:spPr>
          <a:xfrm>
            <a:off x="995521" y="1924845"/>
            <a:ext cx="689181" cy="116955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6M</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4M</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2M</a:t>
            </a:r>
          </a:p>
          <a:p>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0M</a:t>
            </a:r>
          </a:p>
        </p:txBody>
      </p:sp>
      <p:sp>
        <p:nvSpPr>
          <p:cNvPr id="2" name="TextBox 1">
            <a:extLst>
              <a:ext uri="{FF2B5EF4-FFF2-40B4-BE49-F238E27FC236}">
                <a16:creationId xmlns:a16="http://schemas.microsoft.com/office/drawing/2014/main" id="{C9E6F9C9-A5CD-C551-AA55-95EE68764B47}"/>
              </a:ext>
            </a:extLst>
          </p:cNvPr>
          <p:cNvSpPr txBox="1"/>
          <p:nvPr/>
        </p:nvSpPr>
        <p:spPr>
          <a:xfrm>
            <a:off x="0" y="5392635"/>
            <a:ext cx="11894270" cy="923330"/>
          </a:xfrm>
          <a:prstGeom prst="rect">
            <a:avLst/>
          </a:prstGeom>
          <a:noFill/>
        </p:spPr>
        <p:txBody>
          <a:bodyPr wrap="square" rtlCol="0">
            <a:spAutoFit/>
          </a:bodyPr>
          <a:lstStyle/>
          <a:p>
            <a:r>
              <a:rPr lang="en-US" b="1" dirty="0"/>
              <a:t>Comments:</a:t>
            </a:r>
          </a:p>
          <a:p>
            <a:pPr marL="285750" indent="-285750">
              <a:buFont typeface="Arial" panose="020B0604020202020204" pitchFamily="34" charset="0"/>
              <a:buChar char="•"/>
            </a:pPr>
            <a:r>
              <a:rPr lang="en-US" dirty="0"/>
              <a:t>The</a:t>
            </a:r>
            <a:r>
              <a:rPr lang="en-US" b="1" dirty="0"/>
              <a:t> </a:t>
            </a:r>
            <a:r>
              <a:rPr lang="en-US" dirty="0"/>
              <a:t>Reseller sales was down which made the Online sales soar . Generally, 2014 had a negative effect on AHG sales.</a:t>
            </a:r>
          </a:p>
          <a:p>
            <a:pPr marL="285750" indent="-285750">
              <a:buFont typeface="Arial" panose="020B0604020202020204" pitchFamily="34" charset="0"/>
              <a:buChar char="•"/>
            </a:pPr>
            <a:r>
              <a:rPr lang="en-US" dirty="0"/>
              <a:t>Australia had a better conversion from reseller to online market.</a:t>
            </a:r>
            <a:r>
              <a:rPr lang="en-US" b="1" dirty="0"/>
              <a:t> </a:t>
            </a:r>
          </a:p>
        </p:txBody>
      </p:sp>
      <p:sp>
        <p:nvSpPr>
          <p:cNvPr id="80" name="Oval 79">
            <a:extLst>
              <a:ext uri="{FF2B5EF4-FFF2-40B4-BE49-F238E27FC236}">
                <a16:creationId xmlns:a16="http://schemas.microsoft.com/office/drawing/2014/main" id="{9AF63A04-2F09-833A-C0B6-B5BBBD809F07}"/>
              </a:ext>
            </a:extLst>
          </p:cNvPr>
          <p:cNvSpPr/>
          <p:nvPr/>
        </p:nvSpPr>
        <p:spPr>
          <a:xfrm>
            <a:off x="156410" y="134544"/>
            <a:ext cx="685801" cy="39484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3.2</a:t>
            </a:r>
          </a:p>
        </p:txBody>
      </p:sp>
    </p:spTree>
    <p:extLst>
      <p:ext uri="{BB962C8B-B14F-4D97-AF65-F5344CB8AC3E}">
        <p14:creationId xmlns:p14="http://schemas.microsoft.com/office/powerpoint/2010/main" val="361827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B98D83B-3F24-1BAF-7AB5-68446079D885}"/>
              </a:ext>
            </a:extLst>
          </p:cNvPr>
          <p:cNvSpPr/>
          <p:nvPr/>
        </p:nvSpPr>
        <p:spPr>
          <a:xfrm>
            <a:off x="178636" y="1732641"/>
            <a:ext cx="11790452" cy="44198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73E8EB1-57C9-EF57-FAF3-5B8F94D67A00}"/>
              </a:ext>
            </a:extLst>
          </p:cNvPr>
          <p:cNvSpPr txBox="1"/>
          <p:nvPr/>
        </p:nvSpPr>
        <p:spPr>
          <a:xfrm>
            <a:off x="1054288" y="163351"/>
            <a:ext cx="8185245" cy="646331"/>
          </a:xfrm>
          <a:prstGeom prst="rect">
            <a:avLst/>
          </a:prstGeom>
          <a:noFill/>
        </p:spPr>
        <p:txBody>
          <a:bodyPr wrap="square">
            <a:spAutoFit/>
          </a:bodyPr>
          <a:lstStyle/>
          <a:p>
            <a:r>
              <a:rPr lang="en-US" sz="3600" dirty="0">
                <a:solidFill>
                  <a:schemeClr val="accent1">
                    <a:lumMod val="50000"/>
                  </a:schemeClr>
                </a:solidFill>
                <a:latin typeface="Arial Black" panose="020B0A04020102020204" pitchFamily="34" charset="0"/>
              </a:rPr>
              <a:t>Is there a shift towards Digital?</a:t>
            </a:r>
          </a:p>
        </p:txBody>
      </p:sp>
      <p:sp>
        <p:nvSpPr>
          <p:cNvPr id="8" name="TextBox 7">
            <a:extLst>
              <a:ext uri="{FF2B5EF4-FFF2-40B4-BE49-F238E27FC236}">
                <a16:creationId xmlns:a16="http://schemas.microsoft.com/office/drawing/2014/main" id="{CBFF5B43-B468-2FCF-8B6E-E1E26EFBA326}"/>
              </a:ext>
            </a:extLst>
          </p:cNvPr>
          <p:cNvSpPr txBox="1"/>
          <p:nvPr/>
        </p:nvSpPr>
        <p:spPr>
          <a:xfrm>
            <a:off x="-12403" y="689138"/>
            <a:ext cx="7122918" cy="461665"/>
          </a:xfrm>
          <a:prstGeom prst="rect">
            <a:avLst/>
          </a:prstGeom>
          <a:noFill/>
        </p:spPr>
        <p:txBody>
          <a:bodyPr wrap="square">
            <a:spAutoFit/>
          </a:bodyPr>
          <a:lstStyle/>
          <a:p>
            <a:r>
              <a:rPr lang="en-US" sz="2400" b="1" dirty="0">
                <a:solidFill>
                  <a:schemeClr val="accent1">
                    <a:lumMod val="60000"/>
                    <a:lumOff val="40000"/>
                  </a:schemeClr>
                </a:solidFill>
                <a:latin typeface="Arial" panose="020B0604020202020204" pitchFamily="34" charset="0"/>
                <a:cs typeface="Arial" panose="020B0604020202020204" pitchFamily="34" charset="0"/>
              </a:rPr>
              <a:t>What is driving the Shift? By Product Category:</a:t>
            </a:r>
            <a:endParaRPr lang="en-US" sz="2400" dirty="0"/>
          </a:p>
        </p:txBody>
      </p:sp>
      <p:sp>
        <p:nvSpPr>
          <p:cNvPr id="10" name="TextBox 9">
            <a:extLst>
              <a:ext uri="{FF2B5EF4-FFF2-40B4-BE49-F238E27FC236}">
                <a16:creationId xmlns:a16="http://schemas.microsoft.com/office/drawing/2014/main" id="{109539F2-33FE-96EF-6F88-C4E881DFEE30}"/>
              </a:ext>
            </a:extLst>
          </p:cNvPr>
          <p:cNvSpPr txBox="1"/>
          <p:nvPr/>
        </p:nvSpPr>
        <p:spPr>
          <a:xfrm>
            <a:off x="99022" y="1038284"/>
            <a:ext cx="4598082" cy="400110"/>
          </a:xfrm>
          <a:prstGeom prst="rect">
            <a:avLst/>
          </a:prstGeom>
          <a:noFill/>
        </p:spPr>
        <p:txBody>
          <a:bodyPr wrap="square" rtlCol="0">
            <a:spAutoFit/>
          </a:bodyPr>
          <a:lstStyle/>
          <a:p>
            <a:r>
              <a:rPr lang="en-US" sz="2000" b="1" dirty="0">
                <a:solidFill>
                  <a:schemeClr val="accent1">
                    <a:lumMod val="50000"/>
                  </a:schemeClr>
                </a:solidFill>
              </a:rPr>
              <a:t>Volume of Sales by Product Category YoY</a:t>
            </a:r>
          </a:p>
        </p:txBody>
      </p:sp>
      <p:sp>
        <p:nvSpPr>
          <p:cNvPr id="11" name="TextBox 10">
            <a:extLst>
              <a:ext uri="{FF2B5EF4-FFF2-40B4-BE49-F238E27FC236}">
                <a16:creationId xmlns:a16="http://schemas.microsoft.com/office/drawing/2014/main" id="{5C7350C4-6B14-31AB-990B-0FD5C273AE15}"/>
              </a:ext>
            </a:extLst>
          </p:cNvPr>
          <p:cNvSpPr txBox="1"/>
          <p:nvPr/>
        </p:nvSpPr>
        <p:spPr>
          <a:xfrm>
            <a:off x="178635" y="1938807"/>
            <a:ext cx="1308972" cy="369332"/>
          </a:xfrm>
          <a:prstGeom prst="rect">
            <a:avLst/>
          </a:prstGeom>
          <a:noFill/>
        </p:spPr>
        <p:txBody>
          <a:bodyPr wrap="square" rtlCol="0">
            <a:spAutoFit/>
          </a:bodyPr>
          <a:lstStyle/>
          <a:p>
            <a:r>
              <a:rPr lang="en-US" dirty="0">
                <a:solidFill>
                  <a:schemeClr val="bg1">
                    <a:lumMod val="50000"/>
                  </a:schemeClr>
                </a:solidFill>
              </a:rPr>
              <a:t>Accessories</a:t>
            </a:r>
          </a:p>
        </p:txBody>
      </p:sp>
      <p:pic>
        <p:nvPicPr>
          <p:cNvPr id="15" name="Picture 14">
            <a:extLst>
              <a:ext uri="{FF2B5EF4-FFF2-40B4-BE49-F238E27FC236}">
                <a16:creationId xmlns:a16="http://schemas.microsoft.com/office/drawing/2014/main" id="{0568310D-3817-D6FB-9D05-84965C577175}"/>
              </a:ext>
            </a:extLst>
          </p:cNvPr>
          <p:cNvPicPr>
            <a:picLocks noChangeAspect="1"/>
          </p:cNvPicPr>
          <p:nvPr/>
        </p:nvPicPr>
        <p:blipFill>
          <a:blip r:embed="rId2"/>
          <a:stretch>
            <a:fillRect/>
          </a:stretch>
        </p:blipFill>
        <p:spPr>
          <a:xfrm>
            <a:off x="2332465" y="4881894"/>
            <a:ext cx="7962472" cy="1052087"/>
          </a:xfrm>
          <a:custGeom>
            <a:avLst/>
            <a:gdLst>
              <a:gd name="connsiteX0" fmla="*/ 0 w 7962472"/>
              <a:gd name="connsiteY0" fmla="*/ 0 h 1052087"/>
              <a:gd name="connsiteX1" fmla="*/ 409499 w 7962472"/>
              <a:gd name="connsiteY1" fmla="*/ 0 h 1052087"/>
              <a:gd name="connsiteX2" fmla="*/ 978247 w 7962472"/>
              <a:gd name="connsiteY2" fmla="*/ 0 h 1052087"/>
              <a:gd name="connsiteX3" fmla="*/ 1626619 w 7962472"/>
              <a:gd name="connsiteY3" fmla="*/ 0 h 1052087"/>
              <a:gd name="connsiteX4" fmla="*/ 2115743 w 7962472"/>
              <a:gd name="connsiteY4" fmla="*/ 0 h 1052087"/>
              <a:gd name="connsiteX5" fmla="*/ 2764115 w 7962472"/>
              <a:gd name="connsiteY5" fmla="*/ 0 h 1052087"/>
              <a:gd name="connsiteX6" fmla="*/ 3492113 w 7962472"/>
              <a:gd name="connsiteY6" fmla="*/ 0 h 1052087"/>
              <a:gd name="connsiteX7" fmla="*/ 3821987 w 7962472"/>
              <a:gd name="connsiteY7" fmla="*/ 0 h 1052087"/>
              <a:gd name="connsiteX8" fmla="*/ 4390735 w 7962472"/>
              <a:gd name="connsiteY8" fmla="*/ 0 h 1052087"/>
              <a:gd name="connsiteX9" fmla="*/ 5118732 w 7962472"/>
              <a:gd name="connsiteY9" fmla="*/ 0 h 1052087"/>
              <a:gd name="connsiteX10" fmla="*/ 5607855 w 7962472"/>
              <a:gd name="connsiteY10" fmla="*/ 0 h 1052087"/>
              <a:gd name="connsiteX11" fmla="*/ 5937729 w 7962472"/>
              <a:gd name="connsiteY11" fmla="*/ 0 h 1052087"/>
              <a:gd name="connsiteX12" fmla="*/ 6347228 w 7962472"/>
              <a:gd name="connsiteY12" fmla="*/ 0 h 1052087"/>
              <a:gd name="connsiteX13" fmla="*/ 7075225 w 7962472"/>
              <a:gd name="connsiteY13" fmla="*/ 0 h 1052087"/>
              <a:gd name="connsiteX14" fmla="*/ 7962472 w 7962472"/>
              <a:gd name="connsiteY14" fmla="*/ 0 h 1052087"/>
              <a:gd name="connsiteX15" fmla="*/ 7962472 w 7962472"/>
              <a:gd name="connsiteY15" fmla="*/ 505002 h 1052087"/>
              <a:gd name="connsiteX16" fmla="*/ 7962472 w 7962472"/>
              <a:gd name="connsiteY16" fmla="*/ 1052087 h 1052087"/>
              <a:gd name="connsiteX17" fmla="*/ 7393724 w 7962472"/>
              <a:gd name="connsiteY17" fmla="*/ 1052087 h 1052087"/>
              <a:gd name="connsiteX18" fmla="*/ 6904601 w 7962472"/>
              <a:gd name="connsiteY18" fmla="*/ 1052087 h 1052087"/>
              <a:gd name="connsiteX19" fmla="*/ 6176603 w 7962472"/>
              <a:gd name="connsiteY19" fmla="*/ 1052087 h 1052087"/>
              <a:gd name="connsiteX20" fmla="*/ 5607855 w 7962472"/>
              <a:gd name="connsiteY20" fmla="*/ 1052087 h 1052087"/>
              <a:gd name="connsiteX21" fmla="*/ 5198357 w 7962472"/>
              <a:gd name="connsiteY21" fmla="*/ 1052087 h 1052087"/>
              <a:gd name="connsiteX22" fmla="*/ 4788858 w 7962472"/>
              <a:gd name="connsiteY22" fmla="*/ 1052087 h 1052087"/>
              <a:gd name="connsiteX23" fmla="*/ 4140485 w 7962472"/>
              <a:gd name="connsiteY23" fmla="*/ 1052087 h 1052087"/>
              <a:gd name="connsiteX24" fmla="*/ 3492113 w 7962472"/>
              <a:gd name="connsiteY24" fmla="*/ 1052087 h 1052087"/>
              <a:gd name="connsiteX25" fmla="*/ 3082614 w 7962472"/>
              <a:gd name="connsiteY25" fmla="*/ 1052087 h 1052087"/>
              <a:gd name="connsiteX26" fmla="*/ 2673116 w 7962472"/>
              <a:gd name="connsiteY26" fmla="*/ 1052087 h 1052087"/>
              <a:gd name="connsiteX27" fmla="*/ 2183992 w 7962472"/>
              <a:gd name="connsiteY27" fmla="*/ 1052087 h 1052087"/>
              <a:gd name="connsiteX28" fmla="*/ 1854118 w 7962472"/>
              <a:gd name="connsiteY28" fmla="*/ 1052087 h 1052087"/>
              <a:gd name="connsiteX29" fmla="*/ 1444620 w 7962472"/>
              <a:gd name="connsiteY29" fmla="*/ 1052087 h 1052087"/>
              <a:gd name="connsiteX30" fmla="*/ 716622 w 7962472"/>
              <a:gd name="connsiteY30" fmla="*/ 1052087 h 1052087"/>
              <a:gd name="connsiteX31" fmla="*/ 0 w 7962472"/>
              <a:gd name="connsiteY31" fmla="*/ 1052087 h 1052087"/>
              <a:gd name="connsiteX32" fmla="*/ 0 w 7962472"/>
              <a:gd name="connsiteY32" fmla="*/ 505002 h 1052087"/>
              <a:gd name="connsiteX33" fmla="*/ 0 w 7962472"/>
              <a:gd name="connsiteY33" fmla="*/ 0 h 10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962472" h="1052087" fill="none" extrusionOk="0">
                <a:moveTo>
                  <a:pt x="0" y="0"/>
                </a:moveTo>
                <a:cubicBezTo>
                  <a:pt x="119541" y="-5220"/>
                  <a:pt x="287519" y="9197"/>
                  <a:pt x="409499" y="0"/>
                </a:cubicBezTo>
                <a:cubicBezTo>
                  <a:pt x="531479" y="-9197"/>
                  <a:pt x="803709" y="43457"/>
                  <a:pt x="978247" y="0"/>
                </a:cubicBezTo>
                <a:cubicBezTo>
                  <a:pt x="1152785" y="-43457"/>
                  <a:pt x="1336694" y="45034"/>
                  <a:pt x="1626619" y="0"/>
                </a:cubicBezTo>
                <a:cubicBezTo>
                  <a:pt x="1916544" y="-45034"/>
                  <a:pt x="1934221" y="36229"/>
                  <a:pt x="2115743" y="0"/>
                </a:cubicBezTo>
                <a:cubicBezTo>
                  <a:pt x="2297265" y="-36229"/>
                  <a:pt x="2568978" y="64586"/>
                  <a:pt x="2764115" y="0"/>
                </a:cubicBezTo>
                <a:cubicBezTo>
                  <a:pt x="2959252" y="-64586"/>
                  <a:pt x="3218560" y="45668"/>
                  <a:pt x="3492113" y="0"/>
                </a:cubicBezTo>
                <a:cubicBezTo>
                  <a:pt x="3765666" y="-45668"/>
                  <a:pt x="3692937" y="36357"/>
                  <a:pt x="3821987" y="0"/>
                </a:cubicBezTo>
                <a:cubicBezTo>
                  <a:pt x="3951037" y="-36357"/>
                  <a:pt x="4193831" y="7588"/>
                  <a:pt x="4390735" y="0"/>
                </a:cubicBezTo>
                <a:cubicBezTo>
                  <a:pt x="4587639" y="-7588"/>
                  <a:pt x="4938013" y="33198"/>
                  <a:pt x="5118732" y="0"/>
                </a:cubicBezTo>
                <a:cubicBezTo>
                  <a:pt x="5299451" y="-33198"/>
                  <a:pt x="5398652" y="18586"/>
                  <a:pt x="5607855" y="0"/>
                </a:cubicBezTo>
                <a:cubicBezTo>
                  <a:pt x="5817058" y="-18586"/>
                  <a:pt x="5781574" y="33967"/>
                  <a:pt x="5937729" y="0"/>
                </a:cubicBezTo>
                <a:cubicBezTo>
                  <a:pt x="6093884" y="-33967"/>
                  <a:pt x="6224232" y="16649"/>
                  <a:pt x="6347228" y="0"/>
                </a:cubicBezTo>
                <a:cubicBezTo>
                  <a:pt x="6470224" y="-16649"/>
                  <a:pt x="6729393" y="62038"/>
                  <a:pt x="7075225" y="0"/>
                </a:cubicBezTo>
                <a:cubicBezTo>
                  <a:pt x="7421057" y="-62038"/>
                  <a:pt x="7683988" y="78828"/>
                  <a:pt x="7962472" y="0"/>
                </a:cubicBezTo>
                <a:cubicBezTo>
                  <a:pt x="7997301" y="165270"/>
                  <a:pt x="7946340" y="390400"/>
                  <a:pt x="7962472" y="505002"/>
                </a:cubicBezTo>
                <a:cubicBezTo>
                  <a:pt x="7978604" y="619604"/>
                  <a:pt x="7944461" y="883523"/>
                  <a:pt x="7962472" y="1052087"/>
                </a:cubicBezTo>
                <a:cubicBezTo>
                  <a:pt x="7717135" y="1081458"/>
                  <a:pt x="7530029" y="1043487"/>
                  <a:pt x="7393724" y="1052087"/>
                </a:cubicBezTo>
                <a:cubicBezTo>
                  <a:pt x="7257419" y="1060687"/>
                  <a:pt x="7020609" y="995925"/>
                  <a:pt x="6904601" y="1052087"/>
                </a:cubicBezTo>
                <a:cubicBezTo>
                  <a:pt x="6788593" y="1108249"/>
                  <a:pt x="6422505" y="995189"/>
                  <a:pt x="6176603" y="1052087"/>
                </a:cubicBezTo>
                <a:cubicBezTo>
                  <a:pt x="5930701" y="1108985"/>
                  <a:pt x="5849979" y="990196"/>
                  <a:pt x="5607855" y="1052087"/>
                </a:cubicBezTo>
                <a:cubicBezTo>
                  <a:pt x="5365731" y="1113978"/>
                  <a:pt x="5386433" y="1016516"/>
                  <a:pt x="5198357" y="1052087"/>
                </a:cubicBezTo>
                <a:cubicBezTo>
                  <a:pt x="5010281" y="1087658"/>
                  <a:pt x="4951195" y="1010717"/>
                  <a:pt x="4788858" y="1052087"/>
                </a:cubicBezTo>
                <a:cubicBezTo>
                  <a:pt x="4626521" y="1093457"/>
                  <a:pt x="4335011" y="1049200"/>
                  <a:pt x="4140485" y="1052087"/>
                </a:cubicBezTo>
                <a:cubicBezTo>
                  <a:pt x="3945959" y="1054974"/>
                  <a:pt x="3685360" y="992622"/>
                  <a:pt x="3492113" y="1052087"/>
                </a:cubicBezTo>
                <a:cubicBezTo>
                  <a:pt x="3298866" y="1111552"/>
                  <a:pt x="3267119" y="1040170"/>
                  <a:pt x="3082614" y="1052087"/>
                </a:cubicBezTo>
                <a:cubicBezTo>
                  <a:pt x="2898109" y="1064004"/>
                  <a:pt x="2805492" y="1028401"/>
                  <a:pt x="2673116" y="1052087"/>
                </a:cubicBezTo>
                <a:cubicBezTo>
                  <a:pt x="2540740" y="1075773"/>
                  <a:pt x="2423668" y="1015559"/>
                  <a:pt x="2183992" y="1052087"/>
                </a:cubicBezTo>
                <a:cubicBezTo>
                  <a:pt x="1944316" y="1088615"/>
                  <a:pt x="2005010" y="1035319"/>
                  <a:pt x="1854118" y="1052087"/>
                </a:cubicBezTo>
                <a:cubicBezTo>
                  <a:pt x="1703226" y="1068855"/>
                  <a:pt x="1538152" y="1025614"/>
                  <a:pt x="1444620" y="1052087"/>
                </a:cubicBezTo>
                <a:cubicBezTo>
                  <a:pt x="1351088" y="1078560"/>
                  <a:pt x="1022928" y="1005018"/>
                  <a:pt x="716622" y="1052087"/>
                </a:cubicBezTo>
                <a:cubicBezTo>
                  <a:pt x="410316" y="1099156"/>
                  <a:pt x="308440" y="983250"/>
                  <a:pt x="0" y="1052087"/>
                </a:cubicBezTo>
                <a:cubicBezTo>
                  <a:pt x="-61276" y="921319"/>
                  <a:pt x="21285" y="705594"/>
                  <a:pt x="0" y="505002"/>
                </a:cubicBezTo>
                <a:cubicBezTo>
                  <a:pt x="-21285" y="304410"/>
                  <a:pt x="34752" y="249219"/>
                  <a:pt x="0" y="0"/>
                </a:cubicBezTo>
                <a:close/>
              </a:path>
              <a:path w="7962472" h="1052087" stroke="0" extrusionOk="0">
                <a:moveTo>
                  <a:pt x="0" y="0"/>
                </a:moveTo>
                <a:cubicBezTo>
                  <a:pt x="122195" y="-32175"/>
                  <a:pt x="275195" y="31414"/>
                  <a:pt x="409499" y="0"/>
                </a:cubicBezTo>
                <a:cubicBezTo>
                  <a:pt x="543803" y="-31414"/>
                  <a:pt x="794082" y="18676"/>
                  <a:pt x="978247" y="0"/>
                </a:cubicBezTo>
                <a:cubicBezTo>
                  <a:pt x="1162412" y="-18676"/>
                  <a:pt x="1363308" y="26831"/>
                  <a:pt x="1626619" y="0"/>
                </a:cubicBezTo>
                <a:cubicBezTo>
                  <a:pt x="1889930" y="-26831"/>
                  <a:pt x="2032546" y="3640"/>
                  <a:pt x="2354617" y="0"/>
                </a:cubicBezTo>
                <a:cubicBezTo>
                  <a:pt x="2676688" y="-3640"/>
                  <a:pt x="2698394" y="32950"/>
                  <a:pt x="2843740" y="0"/>
                </a:cubicBezTo>
                <a:cubicBezTo>
                  <a:pt x="2989086" y="-32950"/>
                  <a:pt x="3320927" y="70729"/>
                  <a:pt x="3571737" y="0"/>
                </a:cubicBezTo>
                <a:cubicBezTo>
                  <a:pt x="3822547" y="-70729"/>
                  <a:pt x="4005755" y="1615"/>
                  <a:pt x="4299735" y="0"/>
                </a:cubicBezTo>
                <a:cubicBezTo>
                  <a:pt x="4593715" y="-1615"/>
                  <a:pt x="4727396" y="10"/>
                  <a:pt x="4868483" y="0"/>
                </a:cubicBezTo>
                <a:cubicBezTo>
                  <a:pt x="5009570" y="-10"/>
                  <a:pt x="5048603" y="18160"/>
                  <a:pt x="5198357" y="0"/>
                </a:cubicBezTo>
                <a:cubicBezTo>
                  <a:pt x="5348111" y="-18160"/>
                  <a:pt x="5631974" y="38414"/>
                  <a:pt x="5926354" y="0"/>
                </a:cubicBezTo>
                <a:cubicBezTo>
                  <a:pt x="6220734" y="-38414"/>
                  <a:pt x="6218335" y="12883"/>
                  <a:pt x="6335853" y="0"/>
                </a:cubicBezTo>
                <a:cubicBezTo>
                  <a:pt x="6453371" y="-12883"/>
                  <a:pt x="6749068" y="58216"/>
                  <a:pt x="6984225" y="0"/>
                </a:cubicBezTo>
                <a:cubicBezTo>
                  <a:pt x="7219382" y="-58216"/>
                  <a:pt x="7722919" y="74527"/>
                  <a:pt x="7962472" y="0"/>
                </a:cubicBezTo>
                <a:cubicBezTo>
                  <a:pt x="8012579" y="225487"/>
                  <a:pt x="7924168" y="406292"/>
                  <a:pt x="7962472" y="536564"/>
                </a:cubicBezTo>
                <a:cubicBezTo>
                  <a:pt x="8000776" y="666836"/>
                  <a:pt x="7903501" y="799152"/>
                  <a:pt x="7962472" y="1052087"/>
                </a:cubicBezTo>
                <a:cubicBezTo>
                  <a:pt x="7751005" y="1087234"/>
                  <a:pt x="7615466" y="994398"/>
                  <a:pt x="7314099" y="1052087"/>
                </a:cubicBezTo>
                <a:cubicBezTo>
                  <a:pt x="7012732" y="1109776"/>
                  <a:pt x="7003635" y="1025480"/>
                  <a:pt x="6824976" y="1052087"/>
                </a:cubicBezTo>
                <a:cubicBezTo>
                  <a:pt x="6646317" y="1078694"/>
                  <a:pt x="6414110" y="1001525"/>
                  <a:pt x="6256228" y="1052087"/>
                </a:cubicBezTo>
                <a:cubicBezTo>
                  <a:pt x="6098346" y="1102649"/>
                  <a:pt x="5789148" y="1027833"/>
                  <a:pt x="5528231" y="1052087"/>
                </a:cubicBezTo>
                <a:cubicBezTo>
                  <a:pt x="5267314" y="1076341"/>
                  <a:pt x="5098889" y="1018450"/>
                  <a:pt x="4959483" y="1052087"/>
                </a:cubicBezTo>
                <a:cubicBezTo>
                  <a:pt x="4820077" y="1085724"/>
                  <a:pt x="4605657" y="977542"/>
                  <a:pt x="4311110" y="1052087"/>
                </a:cubicBezTo>
                <a:cubicBezTo>
                  <a:pt x="4016563" y="1126632"/>
                  <a:pt x="3936680" y="1013941"/>
                  <a:pt x="3662737" y="1052087"/>
                </a:cubicBezTo>
                <a:cubicBezTo>
                  <a:pt x="3388794" y="1090233"/>
                  <a:pt x="3453418" y="1031323"/>
                  <a:pt x="3332863" y="1052087"/>
                </a:cubicBezTo>
                <a:cubicBezTo>
                  <a:pt x="3212308" y="1072851"/>
                  <a:pt x="2838163" y="1034572"/>
                  <a:pt x="2684491" y="1052087"/>
                </a:cubicBezTo>
                <a:cubicBezTo>
                  <a:pt x="2530819" y="1069602"/>
                  <a:pt x="2312504" y="996748"/>
                  <a:pt x="1956493" y="1052087"/>
                </a:cubicBezTo>
                <a:cubicBezTo>
                  <a:pt x="1600482" y="1107426"/>
                  <a:pt x="1496928" y="975208"/>
                  <a:pt x="1308120" y="1052087"/>
                </a:cubicBezTo>
                <a:cubicBezTo>
                  <a:pt x="1119312" y="1128966"/>
                  <a:pt x="991823" y="1018303"/>
                  <a:pt x="898622" y="1052087"/>
                </a:cubicBezTo>
                <a:cubicBezTo>
                  <a:pt x="805421" y="1085871"/>
                  <a:pt x="639667" y="1045659"/>
                  <a:pt x="568748" y="1052087"/>
                </a:cubicBezTo>
                <a:cubicBezTo>
                  <a:pt x="497829" y="1058515"/>
                  <a:pt x="284254" y="991974"/>
                  <a:pt x="0" y="1052087"/>
                </a:cubicBezTo>
                <a:cubicBezTo>
                  <a:pt x="-52853" y="936775"/>
                  <a:pt x="60536" y="680470"/>
                  <a:pt x="0" y="515523"/>
                </a:cubicBezTo>
                <a:cubicBezTo>
                  <a:pt x="-60536" y="350576"/>
                  <a:pt x="8663" y="217772"/>
                  <a:pt x="0" y="0"/>
                </a:cubicBezTo>
                <a:close/>
              </a:path>
            </a:pathLst>
          </a:custGeom>
          <a:ln w="38100">
            <a:solidFill>
              <a:schemeClr val="tx2">
                <a:lumMod val="40000"/>
                <a:lumOff val="60000"/>
              </a:schemeClr>
            </a:solidFill>
            <a:extLst>
              <a:ext uri="{C807C97D-BFC1-408E-A445-0C87EB9F89A2}">
                <ask:lineSketchStyleProps xmlns:ask="http://schemas.microsoft.com/office/drawing/2018/sketchyshapes" sd="4227684976">
                  <a:prstGeom prst="rect">
                    <a:avLst/>
                  </a:prstGeom>
                  <ask:type>
                    <ask:lineSketchScribble/>
                  </ask:type>
                </ask:lineSketchStyleProps>
              </a:ext>
            </a:extLst>
          </a:ln>
        </p:spPr>
      </p:pic>
      <p:sp>
        <p:nvSpPr>
          <p:cNvPr id="16" name="TextBox 15">
            <a:extLst>
              <a:ext uri="{FF2B5EF4-FFF2-40B4-BE49-F238E27FC236}">
                <a16:creationId xmlns:a16="http://schemas.microsoft.com/office/drawing/2014/main" id="{1DF1E74A-23AB-8056-0B80-DD576CAA0E8F}"/>
              </a:ext>
            </a:extLst>
          </p:cNvPr>
          <p:cNvSpPr txBox="1"/>
          <p:nvPr/>
        </p:nvSpPr>
        <p:spPr>
          <a:xfrm>
            <a:off x="178635" y="5310025"/>
            <a:ext cx="1610436" cy="369332"/>
          </a:xfrm>
          <a:prstGeom prst="rect">
            <a:avLst/>
          </a:prstGeom>
          <a:noFill/>
        </p:spPr>
        <p:txBody>
          <a:bodyPr wrap="square" rtlCol="0">
            <a:spAutoFit/>
          </a:bodyPr>
          <a:lstStyle/>
          <a:p>
            <a:r>
              <a:rPr lang="en-US" dirty="0">
                <a:solidFill>
                  <a:schemeClr val="bg1">
                    <a:lumMod val="50000"/>
                  </a:schemeClr>
                </a:solidFill>
              </a:rPr>
              <a:t>Component</a:t>
            </a:r>
          </a:p>
        </p:txBody>
      </p:sp>
      <p:pic>
        <p:nvPicPr>
          <p:cNvPr id="20" name="Picture 19">
            <a:extLst>
              <a:ext uri="{FF2B5EF4-FFF2-40B4-BE49-F238E27FC236}">
                <a16:creationId xmlns:a16="http://schemas.microsoft.com/office/drawing/2014/main" id="{1C94069B-ACC0-DBA0-6939-870D2E69721A}"/>
              </a:ext>
            </a:extLst>
          </p:cNvPr>
          <p:cNvPicPr>
            <a:picLocks noChangeAspect="1"/>
          </p:cNvPicPr>
          <p:nvPr/>
        </p:nvPicPr>
        <p:blipFill>
          <a:blip r:embed="rId3"/>
          <a:stretch>
            <a:fillRect/>
          </a:stretch>
        </p:blipFill>
        <p:spPr>
          <a:xfrm>
            <a:off x="2332465" y="2774793"/>
            <a:ext cx="7971595" cy="925108"/>
          </a:xfrm>
          <a:prstGeom prst="rect">
            <a:avLst/>
          </a:prstGeom>
        </p:spPr>
      </p:pic>
      <p:sp>
        <p:nvSpPr>
          <p:cNvPr id="21" name="TextBox 20">
            <a:extLst>
              <a:ext uri="{FF2B5EF4-FFF2-40B4-BE49-F238E27FC236}">
                <a16:creationId xmlns:a16="http://schemas.microsoft.com/office/drawing/2014/main" id="{9C80E831-FC71-1A2C-423F-05CFA0251792}"/>
              </a:ext>
            </a:extLst>
          </p:cNvPr>
          <p:cNvSpPr txBox="1"/>
          <p:nvPr/>
        </p:nvSpPr>
        <p:spPr>
          <a:xfrm>
            <a:off x="178635" y="2873596"/>
            <a:ext cx="752824" cy="369332"/>
          </a:xfrm>
          <a:prstGeom prst="rect">
            <a:avLst/>
          </a:prstGeom>
          <a:noFill/>
        </p:spPr>
        <p:txBody>
          <a:bodyPr wrap="square" rtlCol="0">
            <a:spAutoFit/>
          </a:bodyPr>
          <a:lstStyle/>
          <a:p>
            <a:r>
              <a:rPr lang="en-US" dirty="0">
                <a:solidFill>
                  <a:schemeClr val="bg1">
                    <a:lumMod val="50000"/>
                  </a:schemeClr>
                </a:solidFill>
              </a:rPr>
              <a:t>Bikes</a:t>
            </a:r>
          </a:p>
        </p:txBody>
      </p:sp>
      <p:pic>
        <p:nvPicPr>
          <p:cNvPr id="23" name="Picture 22">
            <a:extLst>
              <a:ext uri="{FF2B5EF4-FFF2-40B4-BE49-F238E27FC236}">
                <a16:creationId xmlns:a16="http://schemas.microsoft.com/office/drawing/2014/main" id="{ECC6BC1F-7EE9-0117-47CC-8E8287995E24}"/>
              </a:ext>
            </a:extLst>
          </p:cNvPr>
          <p:cNvPicPr>
            <a:picLocks noChangeAspect="1"/>
          </p:cNvPicPr>
          <p:nvPr/>
        </p:nvPicPr>
        <p:blipFill>
          <a:blip r:embed="rId4"/>
          <a:stretch>
            <a:fillRect/>
          </a:stretch>
        </p:blipFill>
        <p:spPr>
          <a:xfrm>
            <a:off x="2332466" y="3764854"/>
            <a:ext cx="7962472" cy="1052087"/>
          </a:xfrm>
          <a:prstGeom prst="rect">
            <a:avLst/>
          </a:prstGeom>
        </p:spPr>
      </p:pic>
      <p:pic>
        <p:nvPicPr>
          <p:cNvPr id="25" name="Picture 24">
            <a:extLst>
              <a:ext uri="{FF2B5EF4-FFF2-40B4-BE49-F238E27FC236}">
                <a16:creationId xmlns:a16="http://schemas.microsoft.com/office/drawing/2014/main" id="{3855A835-3727-76CA-FE83-3C4124111178}"/>
              </a:ext>
            </a:extLst>
          </p:cNvPr>
          <p:cNvPicPr>
            <a:picLocks noChangeAspect="1"/>
          </p:cNvPicPr>
          <p:nvPr/>
        </p:nvPicPr>
        <p:blipFill>
          <a:blip r:embed="rId5"/>
          <a:stretch>
            <a:fillRect/>
          </a:stretch>
        </p:blipFill>
        <p:spPr>
          <a:xfrm>
            <a:off x="2332465" y="1825142"/>
            <a:ext cx="7939139" cy="805422"/>
          </a:xfrm>
          <a:prstGeom prst="rect">
            <a:avLst/>
          </a:prstGeom>
        </p:spPr>
      </p:pic>
      <p:sp>
        <p:nvSpPr>
          <p:cNvPr id="26" name="TextBox 25">
            <a:extLst>
              <a:ext uri="{FF2B5EF4-FFF2-40B4-BE49-F238E27FC236}">
                <a16:creationId xmlns:a16="http://schemas.microsoft.com/office/drawing/2014/main" id="{0749E378-C4DF-6FA8-DD04-5262D82E8479}"/>
              </a:ext>
            </a:extLst>
          </p:cNvPr>
          <p:cNvSpPr txBox="1"/>
          <p:nvPr/>
        </p:nvSpPr>
        <p:spPr>
          <a:xfrm>
            <a:off x="180832" y="4106232"/>
            <a:ext cx="996288" cy="369332"/>
          </a:xfrm>
          <a:prstGeom prst="rect">
            <a:avLst/>
          </a:prstGeom>
          <a:noFill/>
        </p:spPr>
        <p:txBody>
          <a:bodyPr wrap="square" rtlCol="0">
            <a:spAutoFit/>
          </a:bodyPr>
          <a:lstStyle/>
          <a:p>
            <a:r>
              <a:rPr lang="en-US" dirty="0">
                <a:solidFill>
                  <a:schemeClr val="bg1">
                    <a:lumMod val="50000"/>
                  </a:schemeClr>
                </a:solidFill>
              </a:rPr>
              <a:t>Clothing</a:t>
            </a:r>
          </a:p>
        </p:txBody>
      </p:sp>
      <p:sp>
        <p:nvSpPr>
          <p:cNvPr id="27" name="TextBox 26">
            <a:extLst>
              <a:ext uri="{FF2B5EF4-FFF2-40B4-BE49-F238E27FC236}">
                <a16:creationId xmlns:a16="http://schemas.microsoft.com/office/drawing/2014/main" id="{084F5FD7-692C-7951-17AF-519318B39EE6}"/>
              </a:ext>
            </a:extLst>
          </p:cNvPr>
          <p:cNvSpPr txBox="1"/>
          <p:nvPr/>
        </p:nvSpPr>
        <p:spPr>
          <a:xfrm>
            <a:off x="106898" y="1424891"/>
            <a:ext cx="2035801" cy="369332"/>
          </a:xfrm>
          <a:prstGeom prst="rect">
            <a:avLst/>
          </a:prstGeom>
          <a:noFill/>
        </p:spPr>
        <p:txBody>
          <a:bodyPr wrap="square" rtlCol="0">
            <a:spAutoFit/>
          </a:bodyPr>
          <a:lstStyle/>
          <a:p>
            <a:r>
              <a:rPr lang="en-US" dirty="0"/>
              <a:t>Product Categories</a:t>
            </a:r>
          </a:p>
        </p:txBody>
      </p:sp>
      <p:sp>
        <p:nvSpPr>
          <p:cNvPr id="33" name="TextBox 32">
            <a:extLst>
              <a:ext uri="{FF2B5EF4-FFF2-40B4-BE49-F238E27FC236}">
                <a16:creationId xmlns:a16="http://schemas.microsoft.com/office/drawing/2014/main" id="{5CAE32AC-8068-B51C-5F07-F62ADECC4CD1}"/>
              </a:ext>
            </a:extLst>
          </p:cNvPr>
          <p:cNvSpPr txBox="1"/>
          <p:nvPr/>
        </p:nvSpPr>
        <p:spPr>
          <a:xfrm rot="16200000">
            <a:off x="1362483" y="1951218"/>
            <a:ext cx="805422" cy="323165"/>
          </a:xfrm>
          <a:prstGeom prst="rect">
            <a:avLst/>
          </a:prstGeom>
          <a:noFill/>
        </p:spPr>
        <p:txBody>
          <a:bodyPr wrap="square" rtlCol="0">
            <a:spAutoFit/>
          </a:bodyPr>
          <a:lstStyle/>
          <a:p>
            <a:r>
              <a:rPr lang="en-US" sz="1500" dirty="0">
                <a:solidFill>
                  <a:schemeClr val="bg1">
                    <a:lumMod val="50000"/>
                  </a:schemeClr>
                </a:solidFill>
              </a:rPr>
              <a:t>Sales</a:t>
            </a:r>
          </a:p>
        </p:txBody>
      </p:sp>
      <p:sp>
        <p:nvSpPr>
          <p:cNvPr id="34" name="TextBox 33">
            <a:extLst>
              <a:ext uri="{FF2B5EF4-FFF2-40B4-BE49-F238E27FC236}">
                <a16:creationId xmlns:a16="http://schemas.microsoft.com/office/drawing/2014/main" id="{BEA0815C-B544-C89E-1E39-C7D812F8D1B2}"/>
              </a:ext>
            </a:extLst>
          </p:cNvPr>
          <p:cNvSpPr txBox="1"/>
          <p:nvPr/>
        </p:nvSpPr>
        <p:spPr>
          <a:xfrm rot="16200000">
            <a:off x="1361261" y="2913539"/>
            <a:ext cx="805422" cy="323165"/>
          </a:xfrm>
          <a:prstGeom prst="rect">
            <a:avLst/>
          </a:prstGeom>
          <a:noFill/>
        </p:spPr>
        <p:txBody>
          <a:bodyPr wrap="square" rtlCol="0">
            <a:spAutoFit/>
          </a:bodyPr>
          <a:lstStyle/>
          <a:p>
            <a:r>
              <a:rPr lang="en-US" sz="1500" dirty="0">
                <a:solidFill>
                  <a:schemeClr val="bg1">
                    <a:lumMod val="50000"/>
                  </a:schemeClr>
                </a:solidFill>
              </a:rPr>
              <a:t>Sales</a:t>
            </a:r>
          </a:p>
        </p:txBody>
      </p:sp>
      <p:sp>
        <p:nvSpPr>
          <p:cNvPr id="35" name="TextBox 34">
            <a:extLst>
              <a:ext uri="{FF2B5EF4-FFF2-40B4-BE49-F238E27FC236}">
                <a16:creationId xmlns:a16="http://schemas.microsoft.com/office/drawing/2014/main" id="{4038F7CC-587C-3BED-169A-E0612E20E21B}"/>
              </a:ext>
            </a:extLst>
          </p:cNvPr>
          <p:cNvSpPr txBox="1"/>
          <p:nvPr/>
        </p:nvSpPr>
        <p:spPr>
          <a:xfrm rot="16200000">
            <a:off x="1328263" y="4005392"/>
            <a:ext cx="805422" cy="323165"/>
          </a:xfrm>
          <a:prstGeom prst="rect">
            <a:avLst/>
          </a:prstGeom>
          <a:noFill/>
        </p:spPr>
        <p:txBody>
          <a:bodyPr wrap="square" rtlCol="0">
            <a:spAutoFit/>
          </a:bodyPr>
          <a:lstStyle/>
          <a:p>
            <a:r>
              <a:rPr lang="en-US" sz="1500" dirty="0">
                <a:solidFill>
                  <a:schemeClr val="bg1">
                    <a:lumMod val="50000"/>
                  </a:schemeClr>
                </a:solidFill>
              </a:rPr>
              <a:t>Sales</a:t>
            </a:r>
          </a:p>
        </p:txBody>
      </p:sp>
      <p:sp>
        <p:nvSpPr>
          <p:cNvPr id="36" name="TextBox 35">
            <a:extLst>
              <a:ext uri="{FF2B5EF4-FFF2-40B4-BE49-F238E27FC236}">
                <a16:creationId xmlns:a16="http://schemas.microsoft.com/office/drawing/2014/main" id="{4FAA65B5-0723-82BC-6F99-9CD43DAD3C0E}"/>
              </a:ext>
            </a:extLst>
          </p:cNvPr>
          <p:cNvSpPr txBox="1"/>
          <p:nvPr/>
        </p:nvSpPr>
        <p:spPr>
          <a:xfrm rot="16200000">
            <a:off x="1352978" y="5237358"/>
            <a:ext cx="805422" cy="323165"/>
          </a:xfrm>
          <a:prstGeom prst="rect">
            <a:avLst/>
          </a:prstGeom>
          <a:noFill/>
        </p:spPr>
        <p:txBody>
          <a:bodyPr wrap="square" rtlCol="0">
            <a:spAutoFit/>
          </a:bodyPr>
          <a:lstStyle/>
          <a:p>
            <a:r>
              <a:rPr lang="en-US" sz="1500" dirty="0">
                <a:solidFill>
                  <a:schemeClr val="bg1">
                    <a:lumMod val="50000"/>
                  </a:schemeClr>
                </a:solidFill>
              </a:rPr>
              <a:t>Sales</a:t>
            </a:r>
          </a:p>
        </p:txBody>
      </p:sp>
      <p:sp>
        <p:nvSpPr>
          <p:cNvPr id="37" name="TextBox 36">
            <a:extLst>
              <a:ext uri="{FF2B5EF4-FFF2-40B4-BE49-F238E27FC236}">
                <a16:creationId xmlns:a16="http://schemas.microsoft.com/office/drawing/2014/main" id="{FD5145E3-BA76-7A81-5C8C-714E8EE5B172}"/>
              </a:ext>
            </a:extLst>
          </p:cNvPr>
          <p:cNvSpPr txBox="1"/>
          <p:nvPr/>
        </p:nvSpPr>
        <p:spPr>
          <a:xfrm>
            <a:off x="2018067" y="1826842"/>
            <a:ext cx="504968" cy="830997"/>
          </a:xfrm>
          <a:prstGeom prst="rect">
            <a:avLst/>
          </a:prstGeom>
          <a:noFill/>
        </p:spPr>
        <p:txBody>
          <a:bodyPr wrap="square" rtlCol="0">
            <a:spAutoFit/>
          </a:bodyPr>
          <a:lstStyle/>
          <a:p>
            <a:r>
              <a:rPr lang="en-US" sz="1200" dirty="0"/>
              <a:t>3k</a:t>
            </a:r>
          </a:p>
          <a:p>
            <a:r>
              <a:rPr lang="en-US" sz="1200" dirty="0"/>
              <a:t>2k</a:t>
            </a:r>
          </a:p>
          <a:p>
            <a:r>
              <a:rPr lang="en-US" sz="1200" dirty="0"/>
              <a:t>1k</a:t>
            </a:r>
          </a:p>
          <a:p>
            <a:r>
              <a:rPr lang="en-US" sz="1200" dirty="0"/>
              <a:t>0k</a:t>
            </a:r>
          </a:p>
        </p:txBody>
      </p:sp>
      <p:sp>
        <p:nvSpPr>
          <p:cNvPr id="38" name="TextBox 37">
            <a:extLst>
              <a:ext uri="{FF2B5EF4-FFF2-40B4-BE49-F238E27FC236}">
                <a16:creationId xmlns:a16="http://schemas.microsoft.com/office/drawing/2014/main" id="{92E7F7FD-3FE2-B23B-10F6-F21F072F2D60}"/>
              </a:ext>
            </a:extLst>
          </p:cNvPr>
          <p:cNvSpPr txBox="1"/>
          <p:nvPr/>
        </p:nvSpPr>
        <p:spPr>
          <a:xfrm>
            <a:off x="2018067" y="2775580"/>
            <a:ext cx="504968" cy="830997"/>
          </a:xfrm>
          <a:prstGeom prst="rect">
            <a:avLst/>
          </a:prstGeom>
          <a:noFill/>
        </p:spPr>
        <p:txBody>
          <a:bodyPr wrap="square" rtlCol="0">
            <a:spAutoFit/>
          </a:bodyPr>
          <a:lstStyle/>
          <a:p>
            <a:r>
              <a:rPr lang="en-US" sz="1200" dirty="0"/>
              <a:t>3k</a:t>
            </a:r>
          </a:p>
          <a:p>
            <a:r>
              <a:rPr lang="en-US" sz="1200" dirty="0"/>
              <a:t>2k</a:t>
            </a:r>
          </a:p>
          <a:p>
            <a:r>
              <a:rPr lang="en-US" sz="1200" dirty="0"/>
              <a:t>1k</a:t>
            </a:r>
          </a:p>
          <a:p>
            <a:r>
              <a:rPr lang="en-US" sz="1200" dirty="0"/>
              <a:t>0k</a:t>
            </a:r>
          </a:p>
        </p:txBody>
      </p:sp>
      <p:sp>
        <p:nvSpPr>
          <p:cNvPr id="39" name="TextBox 38">
            <a:extLst>
              <a:ext uri="{FF2B5EF4-FFF2-40B4-BE49-F238E27FC236}">
                <a16:creationId xmlns:a16="http://schemas.microsoft.com/office/drawing/2014/main" id="{14B9C626-9A41-01A2-754D-E86824577940}"/>
              </a:ext>
            </a:extLst>
          </p:cNvPr>
          <p:cNvSpPr txBox="1"/>
          <p:nvPr/>
        </p:nvSpPr>
        <p:spPr>
          <a:xfrm>
            <a:off x="2004420" y="3830123"/>
            <a:ext cx="504968" cy="830997"/>
          </a:xfrm>
          <a:prstGeom prst="rect">
            <a:avLst/>
          </a:prstGeom>
          <a:noFill/>
        </p:spPr>
        <p:txBody>
          <a:bodyPr wrap="square" rtlCol="0">
            <a:spAutoFit/>
          </a:bodyPr>
          <a:lstStyle/>
          <a:p>
            <a:r>
              <a:rPr lang="en-US" sz="1200" dirty="0"/>
              <a:t>3k</a:t>
            </a:r>
          </a:p>
          <a:p>
            <a:r>
              <a:rPr lang="en-US" sz="1200" dirty="0"/>
              <a:t>2k</a:t>
            </a:r>
          </a:p>
          <a:p>
            <a:r>
              <a:rPr lang="en-US" sz="1200" dirty="0"/>
              <a:t>1k</a:t>
            </a:r>
          </a:p>
          <a:p>
            <a:r>
              <a:rPr lang="en-US" sz="1200" dirty="0"/>
              <a:t>0k</a:t>
            </a:r>
          </a:p>
        </p:txBody>
      </p:sp>
      <p:sp>
        <p:nvSpPr>
          <p:cNvPr id="40" name="TextBox 39">
            <a:extLst>
              <a:ext uri="{FF2B5EF4-FFF2-40B4-BE49-F238E27FC236}">
                <a16:creationId xmlns:a16="http://schemas.microsoft.com/office/drawing/2014/main" id="{107CC6A2-8CD9-0947-7729-F0C7C7C82AB8}"/>
              </a:ext>
            </a:extLst>
          </p:cNvPr>
          <p:cNvSpPr txBox="1"/>
          <p:nvPr/>
        </p:nvSpPr>
        <p:spPr>
          <a:xfrm>
            <a:off x="1960904" y="5069222"/>
            <a:ext cx="504968" cy="830997"/>
          </a:xfrm>
          <a:prstGeom prst="rect">
            <a:avLst/>
          </a:prstGeom>
          <a:noFill/>
        </p:spPr>
        <p:txBody>
          <a:bodyPr wrap="square" rtlCol="0">
            <a:spAutoFit/>
          </a:bodyPr>
          <a:lstStyle/>
          <a:p>
            <a:r>
              <a:rPr lang="en-US" sz="1200" dirty="0"/>
              <a:t>3k</a:t>
            </a:r>
          </a:p>
          <a:p>
            <a:r>
              <a:rPr lang="en-US" sz="1200" dirty="0"/>
              <a:t>2k</a:t>
            </a:r>
          </a:p>
          <a:p>
            <a:r>
              <a:rPr lang="en-US" sz="1200" dirty="0"/>
              <a:t>1k</a:t>
            </a:r>
          </a:p>
          <a:p>
            <a:r>
              <a:rPr lang="en-US" sz="1200" dirty="0"/>
              <a:t>0k</a:t>
            </a:r>
          </a:p>
        </p:txBody>
      </p:sp>
      <p:sp>
        <p:nvSpPr>
          <p:cNvPr id="42" name="Star: 5 Points 41">
            <a:extLst>
              <a:ext uri="{FF2B5EF4-FFF2-40B4-BE49-F238E27FC236}">
                <a16:creationId xmlns:a16="http://schemas.microsoft.com/office/drawing/2014/main" id="{CB2A2F57-CF54-CA90-5A30-2A3217B3A25D}"/>
              </a:ext>
            </a:extLst>
          </p:cNvPr>
          <p:cNvSpPr/>
          <p:nvPr/>
        </p:nvSpPr>
        <p:spPr>
          <a:xfrm>
            <a:off x="6114197" y="1938807"/>
            <a:ext cx="447936" cy="34977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23E0FA2-5D91-A3A5-E1A7-7236D6A44824}"/>
              </a:ext>
            </a:extLst>
          </p:cNvPr>
          <p:cNvSpPr txBox="1"/>
          <p:nvPr/>
        </p:nvSpPr>
        <p:spPr>
          <a:xfrm>
            <a:off x="3900398" y="5908685"/>
            <a:ext cx="796706" cy="58477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2012</a:t>
            </a:r>
          </a:p>
          <a:p>
            <a:endParaRPr lang="en-US" dirty="0"/>
          </a:p>
        </p:txBody>
      </p:sp>
      <p:sp>
        <p:nvSpPr>
          <p:cNvPr id="44" name="TextBox 43">
            <a:extLst>
              <a:ext uri="{FF2B5EF4-FFF2-40B4-BE49-F238E27FC236}">
                <a16:creationId xmlns:a16="http://schemas.microsoft.com/office/drawing/2014/main" id="{68949B28-865C-403E-A925-3D6A0799F37F}"/>
              </a:ext>
            </a:extLst>
          </p:cNvPr>
          <p:cNvSpPr txBox="1"/>
          <p:nvPr/>
        </p:nvSpPr>
        <p:spPr>
          <a:xfrm>
            <a:off x="6578285" y="5900219"/>
            <a:ext cx="796707" cy="58477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2013</a:t>
            </a:r>
          </a:p>
          <a:p>
            <a:endParaRPr lang="en-US" dirty="0"/>
          </a:p>
        </p:txBody>
      </p:sp>
      <p:sp>
        <p:nvSpPr>
          <p:cNvPr id="45" name="TextBox 44">
            <a:extLst>
              <a:ext uri="{FF2B5EF4-FFF2-40B4-BE49-F238E27FC236}">
                <a16:creationId xmlns:a16="http://schemas.microsoft.com/office/drawing/2014/main" id="{0B5F2FD4-386C-B1CF-87C9-8451893EC9E3}"/>
              </a:ext>
            </a:extLst>
          </p:cNvPr>
          <p:cNvSpPr txBox="1"/>
          <p:nvPr/>
        </p:nvSpPr>
        <p:spPr>
          <a:xfrm>
            <a:off x="8946263" y="5894138"/>
            <a:ext cx="619820" cy="58477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2014</a:t>
            </a:r>
          </a:p>
          <a:p>
            <a:endParaRPr lang="en-US" dirty="0"/>
          </a:p>
        </p:txBody>
      </p:sp>
      <p:sp>
        <p:nvSpPr>
          <p:cNvPr id="47" name="TextBox 46">
            <a:extLst>
              <a:ext uri="{FF2B5EF4-FFF2-40B4-BE49-F238E27FC236}">
                <a16:creationId xmlns:a16="http://schemas.microsoft.com/office/drawing/2014/main" id="{1DBB8954-C752-90A6-F671-BA8D9DD8DB85}"/>
              </a:ext>
            </a:extLst>
          </p:cNvPr>
          <p:cNvSpPr txBox="1"/>
          <p:nvPr/>
        </p:nvSpPr>
        <p:spPr>
          <a:xfrm>
            <a:off x="6578285" y="1858521"/>
            <a:ext cx="1064461" cy="738664"/>
          </a:xfrm>
          <a:prstGeom prst="rect">
            <a:avLst/>
          </a:prstGeom>
          <a:noFill/>
        </p:spPr>
        <p:txBody>
          <a:bodyPr wrap="square" rtlCol="0">
            <a:spAutoFit/>
          </a:bodyPr>
          <a:lstStyle/>
          <a:p>
            <a:r>
              <a:rPr lang="en-US" sz="1400" b="1" dirty="0"/>
              <a:t>Online</a:t>
            </a:r>
          </a:p>
          <a:p>
            <a:r>
              <a:rPr lang="en-US" sz="1400" b="1" dirty="0"/>
              <a:t>Accessories</a:t>
            </a:r>
          </a:p>
          <a:p>
            <a:r>
              <a:rPr lang="en-US" sz="1400" b="1" dirty="0"/>
              <a:t>July 2013</a:t>
            </a:r>
          </a:p>
        </p:txBody>
      </p:sp>
      <p:cxnSp>
        <p:nvCxnSpPr>
          <p:cNvPr id="49" name="Straight Arrow Connector 48">
            <a:extLst>
              <a:ext uri="{FF2B5EF4-FFF2-40B4-BE49-F238E27FC236}">
                <a16:creationId xmlns:a16="http://schemas.microsoft.com/office/drawing/2014/main" id="{FF3AE6AD-5D21-FD74-DF8C-9734C7933364}"/>
              </a:ext>
            </a:extLst>
          </p:cNvPr>
          <p:cNvCxnSpPr>
            <a:cxnSpLocks/>
          </p:cNvCxnSpPr>
          <p:nvPr/>
        </p:nvCxnSpPr>
        <p:spPr>
          <a:xfrm flipV="1">
            <a:off x="7642746" y="2027604"/>
            <a:ext cx="341194" cy="280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CC273CB-3841-CD28-7225-039F8E1B1BD0}"/>
              </a:ext>
            </a:extLst>
          </p:cNvPr>
          <p:cNvSpPr txBox="1"/>
          <p:nvPr/>
        </p:nvSpPr>
        <p:spPr>
          <a:xfrm>
            <a:off x="5976531" y="3663511"/>
            <a:ext cx="1064461" cy="738664"/>
          </a:xfrm>
          <a:prstGeom prst="rect">
            <a:avLst/>
          </a:prstGeom>
          <a:noFill/>
        </p:spPr>
        <p:txBody>
          <a:bodyPr wrap="square" rtlCol="0">
            <a:spAutoFit/>
          </a:bodyPr>
          <a:lstStyle/>
          <a:p>
            <a:r>
              <a:rPr lang="en-US" sz="1400" b="1" dirty="0"/>
              <a:t>Online</a:t>
            </a:r>
          </a:p>
          <a:p>
            <a:r>
              <a:rPr lang="en-US" sz="1400" b="1" dirty="0"/>
              <a:t>Clothing</a:t>
            </a:r>
          </a:p>
          <a:p>
            <a:r>
              <a:rPr lang="en-US" sz="1400" b="1" dirty="0"/>
              <a:t>July 2013</a:t>
            </a:r>
          </a:p>
        </p:txBody>
      </p:sp>
      <p:sp>
        <p:nvSpPr>
          <p:cNvPr id="56" name="Star: 5 Points 55">
            <a:extLst>
              <a:ext uri="{FF2B5EF4-FFF2-40B4-BE49-F238E27FC236}">
                <a16:creationId xmlns:a16="http://schemas.microsoft.com/office/drawing/2014/main" id="{6260B17A-4ACC-E5F1-8B73-4B2DFDE83155}"/>
              </a:ext>
            </a:extLst>
          </p:cNvPr>
          <p:cNvSpPr/>
          <p:nvPr/>
        </p:nvSpPr>
        <p:spPr>
          <a:xfrm>
            <a:off x="5451786" y="3720071"/>
            <a:ext cx="413303" cy="3861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14A3ECBA-3C8B-F739-1C37-64B6994F8CFC}"/>
              </a:ext>
            </a:extLst>
          </p:cNvPr>
          <p:cNvCxnSpPr>
            <a:cxnSpLocks/>
          </p:cNvCxnSpPr>
          <p:nvPr/>
        </p:nvCxnSpPr>
        <p:spPr>
          <a:xfrm flipV="1">
            <a:off x="6782937" y="3942571"/>
            <a:ext cx="1201003" cy="16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1355F876-8C59-92D8-EACE-777EDD46BF26}"/>
              </a:ext>
            </a:extLst>
          </p:cNvPr>
          <p:cNvGrpSpPr/>
          <p:nvPr/>
        </p:nvGrpSpPr>
        <p:grpSpPr>
          <a:xfrm>
            <a:off x="11530305" y="0"/>
            <a:ext cx="727962" cy="868538"/>
            <a:chOff x="11464038" y="33830"/>
            <a:chExt cx="661737" cy="836394"/>
          </a:xfrm>
        </p:grpSpPr>
        <p:pic>
          <p:nvPicPr>
            <p:cNvPr id="62" name="Picture 61">
              <a:extLst>
                <a:ext uri="{FF2B5EF4-FFF2-40B4-BE49-F238E27FC236}">
                  <a16:creationId xmlns:a16="http://schemas.microsoft.com/office/drawing/2014/main" id="{C9B3F231-6C48-C043-47F7-3C7B6F121E10}"/>
                </a:ext>
              </a:extLst>
            </p:cNvPr>
            <p:cNvPicPr>
              <a:picLocks noChangeAspect="1"/>
            </p:cNvPicPr>
            <p:nvPr/>
          </p:nvPicPr>
          <p:blipFill>
            <a:blip r:embed="rId6"/>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3" name="TextBox 62">
              <a:extLst>
                <a:ext uri="{FF2B5EF4-FFF2-40B4-BE49-F238E27FC236}">
                  <a16:creationId xmlns:a16="http://schemas.microsoft.com/office/drawing/2014/main" id="{47A553B1-BE98-2244-28CE-F491D5A7F4BF}"/>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cxnSp>
        <p:nvCxnSpPr>
          <p:cNvPr id="3" name="Straight Connector 2">
            <a:extLst>
              <a:ext uri="{FF2B5EF4-FFF2-40B4-BE49-F238E27FC236}">
                <a16:creationId xmlns:a16="http://schemas.microsoft.com/office/drawing/2014/main" id="{5BE5895E-FA15-3492-ECAC-D063876BA30C}"/>
              </a:ext>
            </a:extLst>
          </p:cNvPr>
          <p:cNvCxnSpPr>
            <a:cxnSpLocks/>
          </p:cNvCxnSpPr>
          <p:nvPr/>
        </p:nvCxnSpPr>
        <p:spPr>
          <a:xfrm flipH="1">
            <a:off x="161976" y="2604831"/>
            <a:ext cx="2108575" cy="14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73CC18-6040-6B60-733C-E2935CA4773A}"/>
              </a:ext>
            </a:extLst>
          </p:cNvPr>
          <p:cNvCxnSpPr>
            <a:cxnSpLocks/>
          </p:cNvCxnSpPr>
          <p:nvPr/>
        </p:nvCxnSpPr>
        <p:spPr>
          <a:xfrm flipH="1">
            <a:off x="178635" y="3668896"/>
            <a:ext cx="2137171" cy="147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91D4B18-CA1D-B9BA-9B8C-BADE598EB9B7}"/>
              </a:ext>
            </a:extLst>
          </p:cNvPr>
          <p:cNvCxnSpPr>
            <a:cxnSpLocks/>
          </p:cNvCxnSpPr>
          <p:nvPr/>
        </p:nvCxnSpPr>
        <p:spPr>
          <a:xfrm flipH="1">
            <a:off x="161976" y="4857277"/>
            <a:ext cx="2153830" cy="259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DE5BF0C-F887-AB5D-B429-2D46FB3EF16A}"/>
              </a:ext>
            </a:extLst>
          </p:cNvPr>
          <p:cNvSpPr txBox="1"/>
          <p:nvPr/>
        </p:nvSpPr>
        <p:spPr>
          <a:xfrm>
            <a:off x="0" y="5835914"/>
            <a:ext cx="10493371" cy="1692771"/>
          </a:xfrm>
          <a:prstGeom prst="rect">
            <a:avLst/>
          </a:prstGeom>
          <a:noFill/>
        </p:spPr>
        <p:txBody>
          <a:bodyPr wrap="square" rtlCol="0">
            <a:spAutoFit/>
          </a:bodyPr>
          <a:lstStyle/>
          <a:p>
            <a:endParaRPr lang="en-US" dirty="0"/>
          </a:p>
          <a:p>
            <a:r>
              <a:rPr lang="en-US" sz="1600" dirty="0"/>
              <a:t>Comment</a:t>
            </a:r>
          </a:p>
          <a:p>
            <a:r>
              <a:rPr lang="en-US" sz="1600" dirty="0"/>
              <a:t>There is a shift towards online market for bikes and Accessories trending upwards in April 2013 rising by 195% and 771% respectively. The Component segment recognized a new market in the Online sales channel.</a:t>
            </a:r>
          </a:p>
          <a:p>
            <a:endParaRPr lang="en-US" dirty="0"/>
          </a:p>
          <a:p>
            <a:pPr marL="285750" indent="-285750">
              <a:buFont typeface="Arial" panose="020B0604020202020204" pitchFamily="34" charset="0"/>
              <a:buChar char="•"/>
            </a:pPr>
            <a:endParaRPr lang="en-US" dirty="0"/>
          </a:p>
        </p:txBody>
      </p:sp>
      <p:grpSp>
        <p:nvGrpSpPr>
          <p:cNvPr id="48" name="Group 47">
            <a:extLst>
              <a:ext uri="{FF2B5EF4-FFF2-40B4-BE49-F238E27FC236}">
                <a16:creationId xmlns:a16="http://schemas.microsoft.com/office/drawing/2014/main" id="{47D886AD-C4EB-4AC1-3861-CD79AF114175}"/>
              </a:ext>
            </a:extLst>
          </p:cNvPr>
          <p:cNvGrpSpPr/>
          <p:nvPr/>
        </p:nvGrpSpPr>
        <p:grpSpPr>
          <a:xfrm>
            <a:off x="9775115" y="972439"/>
            <a:ext cx="1012363" cy="570646"/>
            <a:chOff x="8901658" y="1027030"/>
            <a:chExt cx="1012363" cy="570646"/>
          </a:xfrm>
        </p:grpSpPr>
        <p:sp>
          <p:nvSpPr>
            <p:cNvPr id="50" name="Rectangle 49">
              <a:extLst>
                <a:ext uri="{FF2B5EF4-FFF2-40B4-BE49-F238E27FC236}">
                  <a16:creationId xmlns:a16="http://schemas.microsoft.com/office/drawing/2014/main" id="{0E8CDBC3-DEDE-BF4C-2FCE-750A66D6BDBF}"/>
                </a:ext>
              </a:extLst>
            </p:cNvPr>
            <p:cNvSpPr/>
            <p:nvPr/>
          </p:nvSpPr>
          <p:spPr>
            <a:xfrm>
              <a:off x="8901658" y="136558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65B5024-7005-10CF-C4C9-D652AE0DABFB}"/>
                </a:ext>
              </a:extLst>
            </p:cNvPr>
            <p:cNvSpPr txBox="1"/>
            <p:nvPr/>
          </p:nvSpPr>
          <p:spPr>
            <a:xfrm>
              <a:off x="9070100" y="1027030"/>
              <a:ext cx="842211" cy="338554"/>
            </a:xfrm>
            <a:prstGeom prst="rect">
              <a:avLst/>
            </a:prstGeom>
            <a:noFill/>
          </p:spPr>
          <p:txBody>
            <a:bodyPr wrap="square" rtlCol="0">
              <a:spAutoFit/>
            </a:bodyPr>
            <a:lstStyle/>
            <a:p>
              <a:r>
                <a:rPr lang="en-US" sz="1600" dirty="0"/>
                <a:t>Online</a:t>
              </a:r>
            </a:p>
          </p:txBody>
        </p:sp>
        <p:sp>
          <p:nvSpPr>
            <p:cNvPr id="52" name="Rectangle 51">
              <a:extLst>
                <a:ext uri="{FF2B5EF4-FFF2-40B4-BE49-F238E27FC236}">
                  <a16:creationId xmlns:a16="http://schemas.microsoft.com/office/drawing/2014/main" id="{53C247CD-2C78-01E0-B902-0F2BF6828D1C}"/>
                </a:ext>
              </a:extLst>
            </p:cNvPr>
            <p:cNvSpPr/>
            <p:nvPr/>
          </p:nvSpPr>
          <p:spPr>
            <a:xfrm>
              <a:off x="8901658" y="1130969"/>
              <a:ext cx="168442" cy="15641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5D14998-C705-CA3B-AB36-581EF27974AF}"/>
                </a:ext>
              </a:extLst>
            </p:cNvPr>
            <p:cNvSpPr txBox="1"/>
            <p:nvPr/>
          </p:nvSpPr>
          <p:spPr>
            <a:xfrm>
              <a:off x="9070100" y="1259122"/>
              <a:ext cx="843921" cy="338554"/>
            </a:xfrm>
            <a:prstGeom prst="rect">
              <a:avLst/>
            </a:prstGeom>
            <a:noFill/>
          </p:spPr>
          <p:txBody>
            <a:bodyPr wrap="square" rtlCol="0">
              <a:spAutoFit/>
            </a:bodyPr>
            <a:lstStyle/>
            <a:p>
              <a:r>
                <a:rPr lang="en-US" sz="1600" dirty="0"/>
                <a:t>Reseller</a:t>
              </a:r>
            </a:p>
          </p:txBody>
        </p:sp>
      </p:grpSp>
      <p:sp>
        <p:nvSpPr>
          <p:cNvPr id="55" name="Oval 54">
            <a:extLst>
              <a:ext uri="{FF2B5EF4-FFF2-40B4-BE49-F238E27FC236}">
                <a16:creationId xmlns:a16="http://schemas.microsoft.com/office/drawing/2014/main" id="{4F74719D-680D-5A36-0CE3-0C97D14220FD}"/>
              </a:ext>
            </a:extLst>
          </p:cNvPr>
          <p:cNvSpPr/>
          <p:nvPr/>
        </p:nvSpPr>
        <p:spPr>
          <a:xfrm>
            <a:off x="156410" y="134544"/>
            <a:ext cx="685801" cy="39484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3.2</a:t>
            </a:r>
          </a:p>
        </p:txBody>
      </p:sp>
    </p:spTree>
    <p:extLst>
      <p:ext uri="{BB962C8B-B14F-4D97-AF65-F5344CB8AC3E}">
        <p14:creationId xmlns:p14="http://schemas.microsoft.com/office/powerpoint/2010/main" val="2604663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76B2C-4347-1FBF-6514-6574641A2BE1}"/>
              </a:ext>
            </a:extLst>
          </p:cNvPr>
          <p:cNvPicPr>
            <a:picLocks noChangeAspect="1"/>
          </p:cNvPicPr>
          <p:nvPr/>
        </p:nvPicPr>
        <p:blipFill rotWithShape="1">
          <a:blip r:embed="rId2"/>
          <a:srcRect t="13710" b="29472"/>
          <a:stretch/>
        </p:blipFill>
        <p:spPr>
          <a:xfrm>
            <a:off x="20" y="10"/>
            <a:ext cx="12191980" cy="6857990"/>
          </a:xfrm>
          <a:prstGeom prst="rect">
            <a:avLst/>
          </a:prstGeom>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extBox 1">
            <a:extLst>
              <a:ext uri="{FF2B5EF4-FFF2-40B4-BE49-F238E27FC236}">
                <a16:creationId xmlns:a16="http://schemas.microsoft.com/office/drawing/2014/main" id="{3ED19E0F-8313-BFA2-819F-A73F5CA1F15F}"/>
              </a:ext>
            </a:extLst>
          </p:cNvPr>
          <p:cNvSpPr txBox="1"/>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a:latin typeface="+mj-lt"/>
                <a:ea typeface="+mj-ea"/>
                <a:cs typeface="+mj-cs"/>
              </a:rPr>
              <a:t>Financial and Demographics Performance</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4D6026-3BB1-D8A2-ECE9-56CFE737E7BA}"/>
              </a:ext>
            </a:extLst>
          </p:cNvPr>
          <p:cNvSpPr txBox="1"/>
          <p:nvPr/>
        </p:nvSpPr>
        <p:spPr>
          <a:xfrm>
            <a:off x="8352430" y="5663810"/>
            <a:ext cx="3057098" cy="830997"/>
          </a:xfrm>
          <a:prstGeom prst="rect">
            <a:avLst/>
          </a:prstGeom>
          <a:noFill/>
        </p:spPr>
        <p:txBody>
          <a:bodyPr wrap="square" rtlCol="0">
            <a:spAutoFit/>
          </a:bodyPr>
          <a:lstStyle/>
          <a:p>
            <a:r>
              <a:rPr lang="en-US" sz="2400" dirty="0">
                <a:solidFill>
                  <a:schemeClr val="accent6">
                    <a:lumMod val="50000"/>
                  </a:schemeClr>
                </a:solidFill>
              </a:rPr>
              <a:t>Is the Business Making Profit?</a:t>
            </a:r>
          </a:p>
        </p:txBody>
      </p:sp>
      <p:grpSp>
        <p:nvGrpSpPr>
          <p:cNvPr id="10" name="Group 9">
            <a:extLst>
              <a:ext uri="{FF2B5EF4-FFF2-40B4-BE49-F238E27FC236}">
                <a16:creationId xmlns:a16="http://schemas.microsoft.com/office/drawing/2014/main" id="{E6125502-EBF1-9C67-A8F0-E1B1F73DDF76}"/>
              </a:ext>
            </a:extLst>
          </p:cNvPr>
          <p:cNvGrpSpPr/>
          <p:nvPr/>
        </p:nvGrpSpPr>
        <p:grpSpPr>
          <a:xfrm>
            <a:off x="11409528" y="63098"/>
            <a:ext cx="727962" cy="868538"/>
            <a:chOff x="11464038" y="33830"/>
            <a:chExt cx="661737" cy="836394"/>
          </a:xfrm>
        </p:grpSpPr>
        <p:pic>
          <p:nvPicPr>
            <p:cNvPr id="13" name="Picture 12">
              <a:extLst>
                <a:ext uri="{FF2B5EF4-FFF2-40B4-BE49-F238E27FC236}">
                  <a16:creationId xmlns:a16="http://schemas.microsoft.com/office/drawing/2014/main" id="{5468CE77-9E5A-3F9F-E57A-E487C635A499}"/>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3FAA8193-F0F5-114F-AA59-669E5DE06496}"/>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Tree>
    <p:extLst>
      <p:ext uri="{BB962C8B-B14F-4D97-AF65-F5344CB8AC3E}">
        <p14:creationId xmlns:p14="http://schemas.microsoft.com/office/powerpoint/2010/main" val="3329544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9559B0-C0FA-0AA8-BDFE-430A6D2D6A8D}"/>
              </a:ext>
            </a:extLst>
          </p:cNvPr>
          <p:cNvSpPr txBox="1"/>
          <p:nvPr/>
        </p:nvSpPr>
        <p:spPr>
          <a:xfrm>
            <a:off x="1414818" y="176294"/>
            <a:ext cx="7874758" cy="646331"/>
          </a:xfrm>
          <a:prstGeom prst="rect">
            <a:avLst/>
          </a:prstGeom>
          <a:noFill/>
        </p:spPr>
        <p:txBody>
          <a:bodyPr wrap="square" rtlCol="0">
            <a:spAutoFit/>
          </a:bodyPr>
          <a:lstStyle/>
          <a:p>
            <a:r>
              <a:rPr lang="en-US" sz="3600" dirty="0">
                <a:latin typeface="Arial Black" panose="020B0A04020102020204" pitchFamily="34" charset="0"/>
              </a:rPr>
              <a:t>Is the business making profit?</a:t>
            </a:r>
          </a:p>
        </p:txBody>
      </p:sp>
      <p:sp>
        <p:nvSpPr>
          <p:cNvPr id="3" name="Oval 2">
            <a:extLst>
              <a:ext uri="{FF2B5EF4-FFF2-40B4-BE49-F238E27FC236}">
                <a16:creationId xmlns:a16="http://schemas.microsoft.com/office/drawing/2014/main" id="{909DF4B9-CC97-04DC-2D0D-9198CB653D7D}"/>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3.3</a:t>
            </a:r>
          </a:p>
        </p:txBody>
      </p:sp>
      <p:sp>
        <p:nvSpPr>
          <p:cNvPr id="5" name="TextBox 4">
            <a:extLst>
              <a:ext uri="{FF2B5EF4-FFF2-40B4-BE49-F238E27FC236}">
                <a16:creationId xmlns:a16="http://schemas.microsoft.com/office/drawing/2014/main" id="{A024CD73-8C47-4DE3-19CE-D6389B800709}"/>
              </a:ext>
            </a:extLst>
          </p:cNvPr>
          <p:cNvSpPr txBox="1"/>
          <p:nvPr/>
        </p:nvSpPr>
        <p:spPr>
          <a:xfrm>
            <a:off x="3084443" y="1008156"/>
            <a:ext cx="6023114" cy="1015663"/>
          </a:xfrm>
          <a:prstGeom prst="rect">
            <a:avLst/>
          </a:prstGeom>
          <a:noFill/>
        </p:spPr>
        <p:txBody>
          <a:bodyPr wrap="square" rtlCol="0">
            <a:spAutoFit/>
          </a:bodyPr>
          <a:lstStyle/>
          <a:p>
            <a:r>
              <a:rPr lang="en-US" sz="6000" b="1" dirty="0">
                <a:solidFill>
                  <a:schemeClr val="accent1">
                    <a:lumMod val="75000"/>
                  </a:schemeClr>
                </a:solidFill>
                <a:latin typeface="Bierstadt Display" panose="020B0604020202020204" pitchFamily="34" charset="0"/>
                <a:cs typeface="Aharoni" panose="02010803020104030203" pitchFamily="2" charset="-79"/>
              </a:rPr>
              <a:t>RELATIVELLY</a:t>
            </a:r>
          </a:p>
        </p:txBody>
      </p:sp>
      <p:grpSp>
        <p:nvGrpSpPr>
          <p:cNvPr id="6" name="Group 5">
            <a:extLst>
              <a:ext uri="{FF2B5EF4-FFF2-40B4-BE49-F238E27FC236}">
                <a16:creationId xmlns:a16="http://schemas.microsoft.com/office/drawing/2014/main" id="{933A2EDE-D77B-A4C2-5732-6D4AEEBFE4B1}"/>
              </a:ext>
            </a:extLst>
          </p:cNvPr>
          <p:cNvGrpSpPr/>
          <p:nvPr/>
        </p:nvGrpSpPr>
        <p:grpSpPr>
          <a:xfrm>
            <a:off x="11599419" y="27495"/>
            <a:ext cx="727962" cy="868538"/>
            <a:chOff x="11464038" y="33830"/>
            <a:chExt cx="661737" cy="836394"/>
          </a:xfrm>
        </p:grpSpPr>
        <p:pic>
          <p:nvPicPr>
            <p:cNvPr id="7" name="Picture 6">
              <a:extLst>
                <a:ext uri="{FF2B5EF4-FFF2-40B4-BE49-F238E27FC236}">
                  <a16:creationId xmlns:a16="http://schemas.microsoft.com/office/drawing/2014/main" id="{D0247018-5136-250B-8021-48728DEF41DF}"/>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832B6E-D19C-5938-8272-78A8EB04CAFA}"/>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pic>
        <p:nvPicPr>
          <p:cNvPr id="9" name="Picture 8">
            <a:extLst>
              <a:ext uri="{FF2B5EF4-FFF2-40B4-BE49-F238E27FC236}">
                <a16:creationId xmlns:a16="http://schemas.microsoft.com/office/drawing/2014/main" id="{635DFCB0-D061-01D0-2860-2A28867AA784}"/>
              </a:ext>
            </a:extLst>
          </p:cNvPr>
          <p:cNvPicPr>
            <a:picLocks noChangeAspect="1"/>
          </p:cNvPicPr>
          <p:nvPr/>
        </p:nvPicPr>
        <p:blipFill>
          <a:blip r:embed="rId3">
            <a:alphaModFix amt="20000"/>
          </a:blip>
          <a:stretch>
            <a:fillRect/>
          </a:stretch>
        </p:blipFill>
        <p:spPr>
          <a:xfrm>
            <a:off x="1570186" y="1784790"/>
            <a:ext cx="7779026" cy="4719054"/>
          </a:xfrm>
          <a:prstGeom prst="rect">
            <a:avLst/>
          </a:prstGeom>
        </p:spPr>
      </p:pic>
    </p:spTree>
    <p:extLst>
      <p:ext uri="{BB962C8B-B14F-4D97-AF65-F5344CB8AC3E}">
        <p14:creationId xmlns:p14="http://schemas.microsoft.com/office/powerpoint/2010/main" val="45916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A92612-64FE-8EA0-ADA5-B13FEDF2AEBA}"/>
              </a:ext>
            </a:extLst>
          </p:cNvPr>
          <p:cNvPicPr>
            <a:picLocks noChangeAspect="1"/>
          </p:cNvPicPr>
          <p:nvPr/>
        </p:nvPicPr>
        <p:blipFill>
          <a:blip r:embed="rId2"/>
          <a:stretch>
            <a:fillRect/>
          </a:stretch>
        </p:blipFill>
        <p:spPr>
          <a:xfrm>
            <a:off x="498736" y="2014006"/>
            <a:ext cx="9362363" cy="3888233"/>
          </a:xfrm>
          <a:prstGeom prst="rect">
            <a:avLst/>
          </a:prstGeom>
        </p:spPr>
      </p:pic>
      <p:sp>
        <p:nvSpPr>
          <p:cNvPr id="3" name="TextBox 2">
            <a:extLst>
              <a:ext uri="{FF2B5EF4-FFF2-40B4-BE49-F238E27FC236}">
                <a16:creationId xmlns:a16="http://schemas.microsoft.com/office/drawing/2014/main" id="{0E52B3A6-55D1-F2F4-ED37-FCFEAC88E81C}"/>
              </a:ext>
            </a:extLst>
          </p:cNvPr>
          <p:cNvSpPr txBox="1"/>
          <p:nvPr/>
        </p:nvSpPr>
        <p:spPr>
          <a:xfrm>
            <a:off x="1414818" y="176294"/>
            <a:ext cx="7874758" cy="646331"/>
          </a:xfrm>
          <a:prstGeom prst="rect">
            <a:avLst/>
          </a:prstGeom>
          <a:noFill/>
        </p:spPr>
        <p:txBody>
          <a:bodyPr wrap="square" rtlCol="0">
            <a:spAutoFit/>
          </a:bodyPr>
          <a:lstStyle/>
          <a:p>
            <a:r>
              <a:rPr lang="en-US" sz="3600" dirty="0">
                <a:latin typeface="Arial Black" panose="020B0A04020102020204" pitchFamily="34" charset="0"/>
              </a:rPr>
              <a:t>Is the business making profit?</a:t>
            </a:r>
          </a:p>
        </p:txBody>
      </p:sp>
      <p:sp>
        <p:nvSpPr>
          <p:cNvPr id="4" name="TextBox 3">
            <a:extLst>
              <a:ext uri="{FF2B5EF4-FFF2-40B4-BE49-F238E27FC236}">
                <a16:creationId xmlns:a16="http://schemas.microsoft.com/office/drawing/2014/main" id="{F7031B9B-DF9E-08D9-C804-DC997A7AABA6}"/>
              </a:ext>
            </a:extLst>
          </p:cNvPr>
          <p:cNvSpPr txBox="1"/>
          <p:nvPr/>
        </p:nvSpPr>
        <p:spPr>
          <a:xfrm>
            <a:off x="320722" y="1301423"/>
            <a:ext cx="4640239" cy="461665"/>
          </a:xfrm>
          <a:prstGeom prst="rect">
            <a:avLst/>
          </a:prstGeom>
          <a:noFill/>
        </p:spPr>
        <p:txBody>
          <a:bodyPr wrap="square" rtlCol="0">
            <a:spAutoFit/>
          </a:bodyPr>
          <a:lstStyle/>
          <a:p>
            <a:r>
              <a:rPr lang="en-US" sz="2400" b="1" dirty="0">
                <a:solidFill>
                  <a:schemeClr val="accent5">
                    <a:lumMod val="60000"/>
                    <a:lumOff val="40000"/>
                  </a:schemeClr>
                </a:solidFill>
                <a:latin typeface="Arial" panose="020B0604020202020204" pitchFamily="34" charset="0"/>
                <a:cs typeface="Arial" panose="020B0604020202020204" pitchFamily="34" charset="0"/>
              </a:rPr>
              <a:t>AHG – Profit by Channels YoY</a:t>
            </a:r>
          </a:p>
        </p:txBody>
      </p:sp>
      <p:sp>
        <p:nvSpPr>
          <p:cNvPr id="5" name="Oval 4">
            <a:extLst>
              <a:ext uri="{FF2B5EF4-FFF2-40B4-BE49-F238E27FC236}">
                <a16:creationId xmlns:a16="http://schemas.microsoft.com/office/drawing/2014/main" id="{D92783B6-0F69-4B9F-CB9E-CA20B7EA19B4}"/>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3.3</a:t>
            </a:r>
          </a:p>
        </p:txBody>
      </p:sp>
      <p:grpSp>
        <p:nvGrpSpPr>
          <p:cNvPr id="8" name="Group 7">
            <a:extLst>
              <a:ext uri="{FF2B5EF4-FFF2-40B4-BE49-F238E27FC236}">
                <a16:creationId xmlns:a16="http://schemas.microsoft.com/office/drawing/2014/main" id="{D5BE3791-389C-A57C-E437-8FE9A88662E7}"/>
              </a:ext>
            </a:extLst>
          </p:cNvPr>
          <p:cNvGrpSpPr/>
          <p:nvPr/>
        </p:nvGrpSpPr>
        <p:grpSpPr>
          <a:xfrm>
            <a:off x="11464038" y="2012"/>
            <a:ext cx="727962" cy="868538"/>
            <a:chOff x="11464038" y="33830"/>
            <a:chExt cx="661737" cy="836394"/>
          </a:xfrm>
        </p:grpSpPr>
        <p:pic>
          <p:nvPicPr>
            <p:cNvPr id="9" name="Picture 8">
              <a:extLst>
                <a:ext uri="{FF2B5EF4-FFF2-40B4-BE49-F238E27FC236}">
                  <a16:creationId xmlns:a16="http://schemas.microsoft.com/office/drawing/2014/main" id="{C3BECDD3-4845-C1EA-3CD8-BD092D80A6A6}"/>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545B08FB-130F-F117-B9B6-B18947F98764}"/>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4" name="Flowchart: Connector 13">
            <a:extLst>
              <a:ext uri="{FF2B5EF4-FFF2-40B4-BE49-F238E27FC236}">
                <a16:creationId xmlns:a16="http://schemas.microsoft.com/office/drawing/2014/main" id="{51A9F85B-96B4-2014-26CE-4717F4C2B798}"/>
              </a:ext>
            </a:extLst>
          </p:cNvPr>
          <p:cNvSpPr/>
          <p:nvPr/>
        </p:nvSpPr>
        <p:spPr>
          <a:xfrm>
            <a:off x="4078706" y="5381834"/>
            <a:ext cx="156410" cy="89775"/>
          </a:xfrm>
          <a:prstGeom prst="flowChartConnector">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lumMod val="95000"/>
                    <a:lumOff val="5000"/>
                  </a:schemeClr>
                </a:solidFill>
              </a:ln>
            </a:endParaRPr>
          </a:p>
        </p:txBody>
      </p:sp>
      <p:sp>
        <p:nvSpPr>
          <p:cNvPr id="15" name="Flowchart: Connector 14">
            <a:extLst>
              <a:ext uri="{FF2B5EF4-FFF2-40B4-BE49-F238E27FC236}">
                <a16:creationId xmlns:a16="http://schemas.microsoft.com/office/drawing/2014/main" id="{2EB41404-4C33-6CEF-D2EB-16DC53213C02}"/>
              </a:ext>
            </a:extLst>
          </p:cNvPr>
          <p:cNvSpPr/>
          <p:nvPr/>
        </p:nvSpPr>
        <p:spPr>
          <a:xfrm>
            <a:off x="4000501" y="4207599"/>
            <a:ext cx="156410" cy="89775"/>
          </a:xfrm>
          <a:prstGeom prst="flowChartConnector">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lumMod val="95000"/>
                    <a:lumOff val="5000"/>
                  </a:schemeClr>
                </a:solidFill>
              </a:ln>
            </a:endParaRPr>
          </a:p>
        </p:txBody>
      </p:sp>
      <p:sp>
        <p:nvSpPr>
          <p:cNvPr id="16" name="Flowchart: Connector 15">
            <a:extLst>
              <a:ext uri="{FF2B5EF4-FFF2-40B4-BE49-F238E27FC236}">
                <a16:creationId xmlns:a16="http://schemas.microsoft.com/office/drawing/2014/main" id="{844127AB-427C-0808-344B-BDB8DE4976C2}"/>
              </a:ext>
            </a:extLst>
          </p:cNvPr>
          <p:cNvSpPr/>
          <p:nvPr/>
        </p:nvSpPr>
        <p:spPr>
          <a:xfrm>
            <a:off x="7196630" y="4641107"/>
            <a:ext cx="92066" cy="63415"/>
          </a:xfrm>
          <a:prstGeom prst="flowChartConnector">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lumMod val="95000"/>
                    <a:lumOff val="5000"/>
                  </a:schemeClr>
                </a:solidFill>
              </a:ln>
            </a:endParaRPr>
          </a:p>
        </p:txBody>
      </p:sp>
      <p:sp>
        <p:nvSpPr>
          <p:cNvPr id="17" name="Flowchart: Connector 16">
            <a:extLst>
              <a:ext uri="{FF2B5EF4-FFF2-40B4-BE49-F238E27FC236}">
                <a16:creationId xmlns:a16="http://schemas.microsoft.com/office/drawing/2014/main" id="{D02D0A07-1FC0-F500-3A7B-4AC7E15D6F6A}"/>
              </a:ext>
            </a:extLst>
          </p:cNvPr>
          <p:cNvSpPr/>
          <p:nvPr/>
        </p:nvSpPr>
        <p:spPr>
          <a:xfrm>
            <a:off x="7164458" y="4207599"/>
            <a:ext cx="156410" cy="89775"/>
          </a:xfrm>
          <a:prstGeom prst="flowChartConnector">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lumMod val="95000"/>
                    <a:lumOff val="5000"/>
                  </a:schemeClr>
                </a:solidFill>
              </a:ln>
            </a:endParaRPr>
          </a:p>
        </p:txBody>
      </p:sp>
      <p:sp>
        <p:nvSpPr>
          <p:cNvPr id="18" name="Flowchart: Connector 17">
            <a:extLst>
              <a:ext uri="{FF2B5EF4-FFF2-40B4-BE49-F238E27FC236}">
                <a16:creationId xmlns:a16="http://schemas.microsoft.com/office/drawing/2014/main" id="{7A4C0911-B6FB-3430-8446-F292C360B9E9}"/>
              </a:ext>
            </a:extLst>
          </p:cNvPr>
          <p:cNvSpPr/>
          <p:nvPr/>
        </p:nvSpPr>
        <p:spPr>
          <a:xfrm>
            <a:off x="7190963" y="3443390"/>
            <a:ext cx="156410" cy="89775"/>
          </a:xfrm>
          <a:prstGeom prst="flowChartConnector">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lumMod val="95000"/>
                    <a:lumOff val="5000"/>
                  </a:schemeClr>
                </a:solidFill>
              </a:ln>
            </a:endParaRPr>
          </a:p>
        </p:txBody>
      </p:sp>
      <p:sp>
        <p:nvSpPr>
          <p:cNvPr id="19" name="Flowchart: Connector 18">
            <a:extLst>
              <a:ext uri="{FF2B5EF4-FFF2-40B4-BE49-F238E27FC236}">
                <a16:creationId xmlns:a16="http://schemas.microsoft.com/office/drawing/2014/main" id="{44AF8CA5-40F4-D149-8A19-8D336191ECCA}"/>
              </a:ext>
            </a:extLst>
          </p:cNvPr>
          <p:cNvSpPr/>
          <p:nvPr/>
        </p:nvSpPr>
        <p:spPr>
          <a:xfrm>
            <a:off x="4000501" y="3649645"/>
            <a:ext cx="156410" cy="89775"/>
          </a:xfrm>
          <a:prstGeom prst="flowChartConnector">
            <a:avLst/>
          </a:prstGeom>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tx1">
                    <a:lumMod val="95000"/>
                    <a:lumOff val="5000"/>
                  </a:schemeClr>
                </a:solidFill>
              </a:ln>
            </a:endParaRPr>
          </a:p>
        </p:txBody>
      </p:sp>
      <p:grpSp>
        <p:nvGrpSpPr>
          <p:cNvPr id="13" name="Group 12">
            <a:extLst>
              <a:ext uri="{FF2B5EF4-FFF2-40B4-BE49-F238E27FC236}">
                <a16:creationId xmlns:a16="http://schemas.microsoft.com/office/drawing/2014/main" id="{A2025CF1-2987-5022-D855-9D3BC52B4C31}"/>
              </a:ext>
            </a:extLst>
          </p:cNvPr>
          <p:cNvGrpSpPr/>
          <p:nvPr/>
        </p:nvGrpSpPr>
        <p:grpSpPr>
          <a:xfrm>
            <a:off x="10166684" y="1437092"/>
            <a:ext cx="1116678" cy="809006"/>
            <a:chOff x="10166684" y="1437092"/>
            <a:chExt cx="1116678" cy="809006"/>
          </a:xfrm>
        </p:grpSpPr>
        <p:grpSp>
          <p:nvGrpSpPr>
            <p:cNvPr id="20" name="Group 19">
              <a:extLst>
                <a:ext uri="{FF2B5EF4-FFF2-40B4-BE49-F238E27FC236}">
                  <a16:creationId xmlns:a16="http://schemas.microsoft.com/office/drawing/2014/main" id="{E9A6A0F2-2157-C44A-3FF7-D8CCA529C154}"/>
                </a:ext>
              </a:extLst>
            </p:cNvPr>
            <p:cNvGrpSpPr/>
            <p:nvPr/>
          </p:nvGrpSpPr>
          <p:grpSpPr>
            <a:xfrm>
              <a:off x="10270999" y="1675452"/>
              <a:ext cx="1012363" cy="570646"/>
              <a:chOff x="8901658" y="1027030"/>
              <a:chExt cx="1012363" cy="570646"/>
            </a:xfrm>
          </p:grpSpPr>
          <p:sp>
            <p:nvSpPr>
              <p:cNvPr id="21" name="Rectangle 20">
                <a:extLst>
                  <a:ext uri="{FF2B5EF4-FFF2-40B4-BE49-F238E27FC236}">
                    <a16:creationId xmlns:a16="http://schemas.microsoft.com/office/drawing/2014/main" id="{169A24E5-FF04-C8AB-B421-E9CA0888BB54}"/>
                  </a:ext>
                </a:extLst>
              </p:cNvPr>
              <p:cNvSpPr/>
              <p:nvPr/>
            </p:nvSpPr>
            <p:spPr>
              <a:xfrm>
                <a:off x="8901658" y="136558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44AB28-38AC-FC79-1B2A-05C5036AFE0C}"/>
                  </a:ext>
                </a:extLst>
              </p:cNvPr>
              <p:cNvSpPr txBox="1"/>
              <p:nvPr/>
            </p:nvSpPr>
            <p:spPr>
              <a:xfrm>
                <a:off x="9070100" y="1027030"/>
                <a:ext cx="842211" cy="338554"/>
              </a:xfrm>
              <a:prstGeom prst="rect">
                <a:avLst/>
              </a:prstGeom>
              <a:noFill/>
            </p:spPr>
            <p:txBody>
              <a:bodyPr wrap="square" rtlCol="0">
                <a:spAutoFit/>
              </a:bodyPr>
              <a:lstStyle/>
              <a:p>
                <a:r>
                  <a:rPr lang="en-US" sz="1600" dirty="0"/>
                  <a:t>Online</a:t>
                </a:r>
              </a:p>
            </p:txBody>
          </p:sp>
          <p:sp>
            <p:nvSpPr>
              <p:cNvPr id="23" name="Rectangle 22">
                <a:extLst>
                  <a:ext uri="{FF2B5EF4-FFF2-40B4-BE49-F238E27FC236}">
                    <a16:creationId xmlns:a16="http://schemas.microsoft.com/office/drawing/2014/main" id="{5BF88641-16DC-E8EA-29B7-3D530C58BE1C}"/>
                  </a:ext>
                </a:extLst>
              </p:cNvPr>
              <p:cNvSpPr/>
              <p:nvPr/>
            </p:nvSpPr>
            <p:spPr>
              <a:xfrm>
                <a:off x="8901658" y="1130969"/>
                <a:ext cx="168442" cy="156410"/>
              </a:xfrm>
              <a:prstGeom prst="rect">
                <a:avLst/>
              </a:prstGeom>
              <a:solidFill>
                <a:srgbClr val="BBC0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6120968-2880-6266-5D83-984CDBB4FED0}"/>
                  </a:ext>
                </a:extLst>
              </p:cNvPr>
              <p:cNvSpPr txBox="1"/>
              <p:nvPr/>
            </p:nvSpPr>
            <p:spPr>
              <a:xfrm>
                <a:off x="9070100" y="1259122"/>
                <a:ext cx="843921" cy="338554"/>
              </a:xfrm>
              <a:prstGeom prst="rect">
                <a:avLst/>
              </a:prstGeom>
              <a:noFill/>
            </p:spPr>
            <p:txBody>
              <a:bodyPr wrap="square" rtlCol="0">
                <a:spAutoFit/>
              </a:bodyPr>
              <a:lstStyle/>
              <a:p>
                <a:r>
                  <a:rPr lang="en-US" sz="1600" dirty="0"/>
                  <a:t>Reseller</a:t>
                </a:r>
              </a:p>
            </p:txBody>
          </p:sp>
        </p:grpSp>
        <p:sp>
          <p:nvSpPr>
            <p:cNvPr id="25" name="TextBox 24">
              <a:extLst>
                <a:ext uri="{FF2B5EF4-FFF2-40B4-BE49-F238E27FC236}">
                  <a16:creationId xmlns:a16="http://schemas.microsoft.com/office/drawing/2014/main" id="{6BF3F18B-5F90-F198-8A2C-6CABC68447F8}"/>
                </a:ext>
              </a:extLst>
            </p:cNvPr>
            <p:cNvSpPr txBox="1"/>
            <p:nvPr/>
          </p:nvSpPr>
          <p:spPr>
            <a:xfrm>
              <a:off x="10166684" y="1437092"/>
              <a:ext cx="946525" cy="338554"/>
            </a:xfrm>
            <a:prstGeom prst="rect">
              <a:avLst/>
            </a:prstGeom>
            <a:noFill/>
          </p:spPr>
          <p:txBody>
            <a:bodyPr wrap="square" rtlCol="0">
              <a:spAutoFit/>
            </a:bodyPr>
            <a:lstStyle/>
            <a:p>
              <a:r>
                <a:rPr lang="en-US" sz="1600" b="1" dirty="0"/>
                <a:t>Channel</a:t>
              </a:r>
            </a:p>
          </p:txBody>
        </p:sp>
      </p:grpSp>
      <p:sp>
        <p:nvSpPr>
          <p:cNvPr id="2" name="TextBox 1">
            <a:extLst>
              <a:ext uri="{FF2B5EF4-FFF2-40B4-BE49-F238E27FC236}">
                <a16:creationId xmlns:a16="http://schemas.microsoft.com/office/drawing/2014/main" id="{415530D9-6DB4-586B-E631-3F897F10E325}"/>
              </a:ext>
            </a:extLst>
          </p:cNvPr>
          <p:cNvSpPr txBox="1"/>
          <p:nvPr/>
        </p:nvSpPr>
        <p:spPr>
          <a:xfrm>
            <a:off x="228600" y="5652589"/>
            <a:ext cx="10884609" cy="1231106"/>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400" dirty="0"/>
              <a:t>Online: The online measure report shows growth from $175K in June 2011 to $809k in May 2014,</a:t>
            </a:r>
            <a:r>
              <a:rPr lang="en-US" sz="1400" b="0" i="0" dirty="0">
                <a:solidFill>
                  <a:srgbClr val="252423"/>
                </a:solidFill>
                <a:effectLst/>
                <a:latin typeface="Segoe UI" panose="020B0502040204020203" pitchFamily="34" charset="0"/>
              </a:rPr>
              <a:t> ﻿Total Profit for Online (349.89% increase) and Reseller (20.59% increase) both trended up between May 2011 and June 2014.</a:t>
            </a:r>
            <a:endParaRPr lang="en-US" sz="1400" dirty="0"/>
          </a:p>
          <a:p>
            <a:pPr marL="285750" indent="-285750">
              <a:buFont typeface="Arial" panose="020B0604020202020204" pitchFamily="34" charset="0"/>
              <a:buChar char="•"/>
            </a:pPr>
            <a:r>
              <a:rPr lang="en-US" sz="1400" dirty="0"/>
              <a:t>Reseller: The report shows a continuous decline in monthly profit. </a:t>
            </a:r>
            <a:r>
              <a:rPr lang="en-US" sz="1400" b="0" i="0" dirty="0">
                <a:solidFill>
                  <a:srgbClr val="252423"/>
                </a:solidFill>
                <a:effectLst/>
                <a:latin typeface="Segoe UI" panose="020B0502040204020203" pitchFamily="34" charset="0"/>
              </a:rPr>
              <a:t>﻿Total Profit for Reseller started trending up </a:t>
            </a:r>
            <a:r>
              <a:rPr lang="en-US" sz="1400" dirty="0">
                <a:solidFill>
                  <a:srgbClr val="252423"/>
                </a:solidFill>
                <a:latin typeface="Segoe UI" panose="020B0502040204020203" pitchFamily="34" charset="0"/>
              </a:rPr>
              <a:t>i</a:t>
            </a:r>
            <a:r>
              <a:rPr lang="en-US" sz="1400" b="0" i="0" dirty="0">
                <a:solidFill>
                  <a:srgbClr val="252423"/>
                </a:solidFill>
                <a:effectLst/>
                <a:latin typeface="Segoe UI" panose="020B0502040204020203" pitchFamily="34" charset="0"/>
              </a:rPr>
              <a:t>n June 2013, rising by 105.24% ($163,956) in 2 months</a:t>
            </a:r>
            <a:endParaRPr lang="en-US" sz="1400" dirty="0"/>
          </a:p>
        </p:txBody>
      </p:sp>
    </p:spTree>
    <p:extLst>
      <p:ext uri="{BB962C8B-B14F-4D97-AF65-F5344CB8AC3E}">
        <p14:creationId xmlns:p14="http://schemas.microsoft.com/office/powerpoint/2010/main" val="2019324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CA2E052-7414-20E7-6785-9E1DF97F3106}"/>
              </a:ext>
            </a:extLst>
          </p:cNvPr>
          <p:cNvPicPr>
            <a:picLocks noChangeAspect="1"/>
          </p:cNvPicPr>
          <p:nvPr/>
        </p:nvPicPr>
        <p:blipFill>
          <a:blip r:embed="rId2"/>
          <a:stretch>
            <a:fillRect/>
          </a:stretch>
        </p:blipFill>
        <p:spPr>
          <a:xfrm>
            <a:off x="8718683" y="986769"/>
            <a:ext cx="2010056" cy="4155767"/>
          </a:xfrm>
          <a:prstGeom prst="rect">
            <a:avLst/>
          </a:prstGeom>
        </p:spPr>
      </p:pic>
      <p:pic>
        <p:nvPicPr>
          <p:cNvPr id="8" name="Picture 7">
            <a:extLst>
              <a:ext uri="{FF2B5EF4-FFF2-40B4-BE49-F238E27FC236}">
                <a16:creationId xmlns:a16="http://schemas.microsoft.com/office/drawing/2014/main" id="{6518AFD5-9C75-2F02-EF7B-3D6BE5C60423}"/>
              </a:ext>
            </a:extLst>
          </p:cNvPr>
          <p:cNvPicPr>
            <a:picLocks noChangeAspect="1"/>
          </p:cNvPicPr>
          <p:nvPr/>
        </p:nvPicPr>
        <p:blipFill>
          <a:blip r:embed="rId3"/>
          <a:stretch>
            <a:fillRect/>
          </a:stretch>
        </p:blipFill>
        <p:spPr>
          <a:xfrm>
            <a:off x="1704715" y="806537"/>
            <a:ext cx="2010056" cy="4454576"/>
          </a:xfrm>
          <a:prstGeom prst="rect">
            <a:avLst/>
          </a:prstGeom>
        </p:spPr>
      </p:pic>
      <p:sp>
        <p:nvSpPr>
          <p:cNvPr id="3" name="TextBox 2">
            <a:extLst>
              <a:ext uri="{FF2B5EF4-FFF2-40B4-BE49-F238E27FC236}">
                <a16:creationId xmlns:a16="http://schemas.microsoft.com/office/drawing/2014/main" id="{51FF10DD-7308-D356-61FD-3BF030B1B28A}"/>
              </a:ext>
            </a:extLst>
          </p:cNvPr>
          <p:cNvSpPr txBox="1"/>
          <p:nvPr/>
        </p:nvSpPr>
        <p:spPr>
          <a:xfrm>
            <a:off x="958014" y="-3141"/>
            <a:ext cx="7853614" cy="646331"/>
          </a:xfrm>
          <a:prstGeom prst="rect">
            <a:avLst/>
          </a:prstGeom>
          <a:noFill/>
        </p:spPr>
        <p:txBody>
          <a:bodyPr wrap="square">
            <a:spAutoFit/>
          </a:bodyPr>
          <a:lstStyle/>
          <a:p>
            <a:r>
              <a:rPr lang="en-US" sz="3600" dirty="0">
                <a:latin typeface="Arial Black" panose="020B0A04020102020204" pitchFamily="34" charset="0"/>
              </a:rPr>
              <a:t>Is the business making profit?</a:t>
            </a:r>
          </a:p>
        </p:txBody>
      </p:sp>
      <p:sp>
        <p:nvSpPr>
          <p:cNvPr id="24" name="TextBox 23">
            <a:extLst>
              <a:ext uri="{FF2B5EF4-FFF2-40B4-BE49-F238E27FC236}">
                <a16:creationId xmlns:a16="http://schemas.microsoft.com/office/drawing/2014/main" id="{1666CFCA-BDC1-1495-FB06-2B8ABB1D1490}"/>
              </a:ext>
            </a:extLst>
          </p:cNvPr>
          <p:cNvSpPr txBox="1"/>
          <p:nvPr/>
        </p:nvSpPr>
        <p:spPr>
          <a:xfrm>
            <a:off x="146465" y="643181"/>
            <a:ext cx="3751767" cy="307777"/>
          </a:xfrm>
          <a:prstGeom prst="rect">
            <a:avLst/>
          </a:prstGeom>
          <a:noFill/>
        </p:spPr>
        <p:txBody>
          <a:bodyPr wrap="square" rtlCol="0">
            <a:spAutoFit/>
          </a:bodyPr>
          <a:lstStyle/>
          <a:p>
            <a:r>
              <a:rPr lang="en-US" sz="1400" b="1" dirty="0"/>
              <a:t>AHG- Product Category Profit by Channels YoY</a:t>
            </a:r>
          </a:p>
        </p:txBody>
      </p:sp>
      <p:sp>
        <p:nvSpPr>
          <p:cNvPr id="25" name="TextBox 24">
            <a:extLst>
              <a:ext uri="{FF2B5EF4-FFF2-40B4-BE49-F238E27FC236}">
                <a16:creationId xmlns:a16="http://schemas.microsoft.com/office/drawing/2014/main" id="{9993B7BC-4D65-FA8D-5A37-CCA4F3C9F823}"/>
              </a:ext>
            </a:extLst>
          </p:cNvPr>
          <p:cNvSpPr txBox="1"/>
          <p:nvPr/>
        </p:nvSpPr>
        <p:spPr>
          <a:xfrm>
            <a:off x="3778436" y="1073162"/>
            <a:ext cx="1346602" cy="307777"/>
          </a:xfrm>
          <a:prstGeom prst="rect">
            <a:avLst/>
          </a:prstGeom>
          <a:noFill/>
        </p:spPr>
        <p:txBody>
          <a:bodyPr wrap="square" rtlCol="0">
            <a:spAutoFit/>
          </a:bodyPr>
          <a:lstStyle/>
          <a:p>
            <a:r>
              <a:rPr lang="en-US" sz="1400" dirty="0">
                <a:solidFill>
                  <a:schemeClr val="bg2">
                    <a:lumMod val="50000"/>
                  </a:schemeClr>
                </a:solidFill>
              </a:rPr>
              <a:t>Clothing</a:t>
            </a:r>
          </a:p>
        </p:txBody>
      </p:sp>
      <p:sp>
        <p:nvSpPr>
          <p:cNvPr id="26" name="TextBox 25">
            <a:extLst>
              <a:ext uri="{FF2B5EF4-FFF2-40B4-BE49-F238E27FC236}">
                <a16:creationId xmlns:a16="http://schemas.microsoft.com/office/drawing/2014/main" id="{70CAD759-0828-9602-5A36-E4B53E66741F}"/>
              </a:ext>
            </a:extLst>
          </p:cNvPr>
          <p:cNvSpPr txBox="1"/>
          <p:nvPr/>
        </p:nvSpPr>
        <p:spPr>
          <a:xfrm>
            <a:off x="2269527" y="1073163"/>
            <a:ext cx="1346602" cy="307777"/>
          </a:xfrm>
          <a:prstGeom prst="rect">
            <a:avLst/>
          </a:prstGeom>
          <a:noFill/>
        </p:spPr>
        <p:txBody>
          <a:bodyPr wrap="square" rtlCol="0">
            <a:spAutoFit/>
          </a:bodyPr>
          <a:lstStyle/>
          <a:p>
            <a:pPr algn="ctr"/>
            <a:r>
              <a:rPr lang="en-US" sz="1400" dirty="0">
                <a:solidFill>
                  <a:schemeClr val="bg2">
                    <a:lumMod val="50000"/>
                  </a:schemeClr>
                </a:solidFill>
              </a:rPr>
              <a:t>Bikes</a:t>
            </a:r>
          </a:p>
        </p:txBody>
      </p:sp>
      <p:sp>
        <p:nvSpPr>
          <p:cNvPr id="27" name="TextBox 26">
            <a:extLst>
              <a:ext uri="{FF2B5EF4-FFF2-40B4-BE49-F238E27FC236}">
                <a16:creationId xmlns:a16="http://schemas.microsoft.com/office/drawing/2014/main" id="{D6A8E118-F00D-1F9F-55A4-1DF0298597DD}"/>
              </a:ext>
            </a:extLst>
          </p:cNvPr>
          <p:cNvSpPr txBox="1"/>
          <p:nvPr/>
        </p:nvSpPr>
        <p:spPr>
          <a:xfrm>
            <a:off x="584080" y="1058830"/>
            <a:ext cx="1346602" cy="307777"/>
          </a:xfrm>
          <a:prstGeom prst="rect">
            <a:avLst/>
          </a:prstGeom>
          <a:noFill/>
        </p:spPr>
        <p:txBody>
          <a:bodyPr wrap="square" rtlCol="0">
            <a:spAutoFit/>
          </a:bodyPr>
          <a:lstStyle/>
          <a:p>
            <a:r>
              <a:rPr lang="en-US" sz="1400" dirty="0">
                <a:solidFill>
                  <a:schemeClr val="bg2">
                    <a:lumMod val="50000"/>
                  </a:schemeClr>
                </a:solidFill>
              </a:rPr>
              <a:t>Accessories</a:t>
            </a:r>
          </a:p>
        </p:txBody>
      </p:sp>
      <p:sp>
        <p:nvSpPr>
          <p:cNvPr id="28" name="TextBox 27">
            <a:extLst>
              <a:ext uri="{FF2B5EF4-FFF2-40B4-BE49-F238E27FC236}">
                <a16:creationId xmlns:a16="http://schemas.microsoft.com/office/drawing/2014/main" id="{36E077F8-C1C0-1B9C-5BB7-7935221262C6}"/>
              </a:ext>
            </a:extLst>
          </p:cNvPr>
          <p:cNvSpPr txBox="1"/>
          <p:nvPr/>
        </p:nvSpPr>
        <p:spPr>
          <a:xfrm>
            <a:off x="10920659" y="1081596"/>
            <a:ext cx="1346602" cy="307777"/>
          </a:xfrm>
          <a:prstGeom prst="rect">
            <a:avLst/>
          </a:prstGeom>
          <a:noFill/>
        </p:spPr>
        <p:txBody>
          <a:bodyPr wrap="square" rtlCol="0">
            <a:spAutoFit/>
          </a:bodyPr>
          <a:lstStyle/>
          <a:p>
            <a:r>
              <a:rPr lang="en-US" sz="1400" dirty="0">
                <a:solidFill>
                  <a:schemeClr val="bg2">
                    <a:lumMod val="50000"/>
                  </a:schemeClr>
                </a:solidFill>
              </a:rPr>
              <a:t>Touring Bikes</a:t>
            </a:r>
          </a:p>
        </p:txBody>
      </p:sp>
      <p:sp>
        <p:nvSpPr>
          <p:cNvPr id="29" name="TextBox 28">
            <a:extLst>
              <a:ext uri="{FF2B5EF4-FFF2-40B4-BE49-F238E27FC236}">
                <a16:creationId xmlns:a16="http://schemas.microsoft.com/office/drawing/2014/main" id="{CEF258EB-B0E1-3BEB-D025-104016D3087B}"/>
              </a:ext>
            </a:extLst>
          </p:cNvPr>
          <p:cNvSpPr txBox="1"/>
          <p:nvPr/>
        </p:nvSpPr>
        <p:spPr>
          <a:xfrm>
            <a:off x="9249172" y="1064965"/>
            <a:ext cx="1346602" cy="307777"/>
          </a:xfrm>
          <a:prstGeom prst="rect">
            <a:avLst/>
          </a:prstGeom>
          <a:noFill/>
        </p:spPr>
        <p:txBody>
          <a:bodyPr wrap="square" rtlCol="0">
            <a:spAutoFit/>
          </a:bodyPr>
          <a:lstStyle/>
          <a:p>
            <a:r>
              <a:rPr lang="en-US" sz="1400" dirty="0">
                <a:solidFill>
                  <a:schemeClr val="bg2">
                    <a:lumMod val="50000"/>
                  </a:schemeClr>
                </a:solidFill>
              </a:rPr>
              <a:t>Road Bikes</a:t>
            </a:r>
          </a:p>
        </p:txBody>
      </p:sp>
      <p:sp>
        <p:nvSpPr>
          <p:cNvPr id="30" name="TextBox 29">
            <a:extLst>
              <a:ext uri="{FF2B5EF4-FFF2-40B4-BE49-F238E27FC236}">
                <a16:creationId xmlns:a16="http://schemas.microsoft.com/office/drawing/2014/main" id="{84368325-E22E-63D4-3332-D3E2E7B13A33}"/>
              </a:ext>
            </a:extLst>
          </p:cNvPr>
          <p:cNvSpPr txBox="1"/>
          <p:nvPr/>
        </p:nvSpPr>
        <p:spPr>
          <a:xfrm>
            <a:off x="6959450" y="1051994"/>
            <a:ext cx="1346602" cy="307777"/>
          </a:xfrm>
          <a:prstGeom prst="rect">
            <a:avLst/>
          </a:prstGeom>
          <a:noFill/>
        </p:spPr>
        <p:txBody>
          <a:bodyPr wrap="square" rtlCol="0">
            <a:spAutoFit/>
          </a:bodyPr>
          <a:lstStyle/>
          <a:p>
            <a:r>
              <a:rPr lang="en-US" sz="1400" dirty="0">
                <a:solidFill>
                  <a:schemeClr val="bg2">
                    <a:lumMod val="50000"/>
                  </a:schemeClr>
                </a:solidFill>
              </a:rPr>
              <a:t>Mountain Bikes</a:t>
            </a:r>
          </a:p>
        </p:txBody>
      </p:sp>
      <p:sp>
        <p:nvSpPr>
          <p:cNvPr id="31" name="TextBox 30">
            <a:extLst>
              <a:ext uri="{FF2B5EF4-FFF2-40B4-BE49-F238E27FC236}">
                <a16:creationId xmlns:a16="http://schemas.microsoft.com/office/drawing/2014/main" id="{7E7F372A-E7C2-CC1C-1A28-98A603E27FA1}"/>
              </a:ext>
            </a:extLst>
          </p:cNvPr>
          <p:cNvSpPr txBox="1"/>
          <p:nvPr/>
        </p:nvSpPr>
        <p:spPr>
          <a:xfrm>
            <a:off x="4559250" y="1046498"/>
            <a:ext cx="1346602" cy="307777"/>
          </a:xfrm>
          <a:prstGeom prst="rect">
            <a:avLst/>
          </a:prstGeom>
          <a:noFill/>
        </p:spPr>
        <p:txBody>
          <a:bodyPr wrap="square" rtlCol="0">
            <a:spAutoFit/>
          </a:bodyPr>
          <a:lstStyle/>
          <a:p>
            <a:pPr algn="ctr"/>
            <a:r>
              <a:rPr lang="en-US" sz="1400" dirty="0">
                <a:solidFill>
                  <a:schemeClr val="bg2">
                    <a:lumMod val="50000"/>
                  </a:schemeClr>
                </a:solidFill>
              </a:rPr>
              <a:t>Components</a:t>
            </a:r>
          </a:p>
        </p:txBody>
      </p:sp>
      <p:sp>
        <p:nvSpPr>
          <p:cNvPr id="33" name="TextBox 32">
            <a:extLst>
              <a:ext uri="{FF2B5EF4-FFF2-40B4-BE49-F238E27FC236}">
                <a16:creationId xmlns:a16="http://schemas.microsoft.com/office/drawing/2014/main" id="{FB4B91EC-982A-16EA-B259-800AACD162B4}"/>
              </a:ext>
            </a:extLst>
          </p:cNvPr>
          <p:cNvSpPr txBox="1"/>
          <p:nvPr/>
        </p:nvSpPr>
        <p:spPr>
          <a:xfrm>
            <a:off x="5905852" y="678992"/>
            <a:ext cx="3849963" cy="307777"/>
          </a:xfrm>
          <a:prstGeom prst="rect">
            <a:avLst/>
          </a:prstGeom>
          <a:noFill/>
        </p:spPr>
        <p:txBody>
          <a:bodyPr wrap="square">
            <a:spAutoFit/>
          </a:bodyPr>
          <a:lstStyle/>
          <a:p>
            <a:r>
              <a:rPr lang="en-US" sz="1400" b="1" dirty="0"/>
              <a:t>AHG- Bike Category Profit by Channels YoY</a:t>
            </a:r>
          </a:p>
        </p:txBody>
      </p:sp>
      <p:sp>
        <p:nvSpPr>
          <p:cNvPr id="34" name="TextBox 33">
            <a:extLst>
              <a:ext uri="{FF2B5EF4-FFF2-40B4-BE49-F238E27FC236}">
                <a16:creationId xmlns:a16="http://schemas.microsoft.com/office/drawing/2014/main" id="{5BC1B2B7-31DD-649C-833D-0D45B184327A}"/>
              </a:ext>
            </a:extLst>
          </p:cNvPr>
          <p:cNvSpPr txBox="1"/>
          <p:nvPr/>
        </p:nvSpPr>
        <p:spPr>
          <a:xfrm rot="16200000">
            <a:off x="-267743" y="2450317"/>
            <a:ext cx="757989" cy="338554"/>
          </a:xfrm>
          <a:prstGeom prst="rect">
            <a:avLst/>
          </a:prstGeom>
          <a:noFill/>
        </p:spPr>
        <p:txBody>
          <a:bodyPr wrap="square" rtlCol="0">
            <a:spAutoFit/>
          </a:bodyPr>
          <a:lstStyle/>
          <a:p>
            <a:r>
              <a:rPr lang="en-US" sz="1600" dirty="0">
                <a:solidFill>
                  <a:schemeClr val="bg1">
                    <a:lumMod val="50000"/>
                  </a:schemeClr>
                </a:solidFill>
              </a:rPr>
              <a:t>Profit</a:t>
            </a:r>
          </a:p>
        </p:txBody>
      </p:sp>
      <p:sp>
        <p:nvSpPr>
          <p:cNvPr id="37" name="TextBox 36">
            <a:extLst>
              <a:ext uri="{FF2B5EF4-FFF2-40B4-BE49-F238E27FC236}">
                <a16:creationId xmlns:a16="http://schemas.microsoft.com/office/drawing/2014/main" id="{E482EECA-3A00-E07F-C917-BDEACD595FB5}"/>
              </a:ext>
            </a:extLst>
          </p:cNvPr>
          <p:cNvSpPr txBox="1"/>
          <p:nvPr/>
        </p:nvSpPr>
        <p:spPr>
          <a:xfrm>
            <a:off x="106613" y="1320290"/>
            <a:ext cx="893163" cy="3600986"/>
          </a:xfrm>
          <a:prstGeom prst="rect">
            <a:avLst/>
          </a:prstGeom>
          <a:noFill/>
        </p:spPr>
        <p:txBody>
          <a:bodyPr wrap="square" rtlCol="0">
            <a:spAutoFit/>
          </a:bodyPr>
          <a:lstStyle/>
          <a:p>
            <a:r>
              <a:rPr lang="en-US" sz="1200" dirty="0"/>
              <a:t>5M</a:t>
            </a:r>
          </a:p>
          <a:p>
            <a:endParaRPr lang="en-US" sz="1200" dirty="0"/>
          </a:p>
          <a:p>
            <a:endParaRPr lang="en-US" sz="1200" dirty="0"/>
          </a:p>
          <a:p>
            <a:r>
              <a:rPr lang="en-US" sz="1200" dirty="0"/>
              <a:t>4M</a:t>
            </a:r>
          </a:p>
          <a:p>
            <a:endParaRPr lang="en-US" sz="1200" dirty="0"/>
          </a:p>
          <a:p>
            <a:endParaRPr lang="en-US" sz="1200" dirty="0"/>
          </a:p>
          <a:p>
            <a:r>
              <a:rPr lang="en-US" sz="1200" dirty="0"/>
              <a:t>3M</a:t>
            </a:r>
          </a:p>
          <a:p>
            <a:endParaRPr lang="en-US" sz="1200" dirty="0"/>
          </a:p>
          <a:p>
            <a:endParaRPr lang="en-US" sz="1200" dirty="0"/>
          </a:p>
          <a:p>
            <a:r>
              <a:rPr lang="en-US" sz="1200" dirty="0"/>
              <a:t>2M</a:t>
            </a:r>
          </a:p>
          <a:p>
            <a:endParaRPr lang="en-US" sz="1200" dirty="0"/>
          </a:p>
          <a:p>
            <a:endParaRPr lang="en-US" sz="1200" dirty="0"/>
          </a:p>
          <a:p>
            <a:r>
              <a:rPr lang="en-US" sz="1200" dirty="0"/>
              <a:t>0</a:t>
            </a:r>
          </a:p>
          <a:p>
            <a:endParaRPr lang="en-US" sz="1200" dirty="0"/>
          </a:p>
          <a:p>
            <a:endParaRPr lang="en-US" sz="1200" dirty="0"/>
          </a:p>
          <a:p>
            <a:r>
              <a:rPr lang="en-US" sz="1200" dirty="0"/>
              <a:t>(0.01M</a:t>
            </a:r>
          </a:p>
          <a:p>
            <a:endParaRPr lang="en-US" sz="1200" dirty="0"/>
          </a:p>
          <a:p>
            <a:endParaRPr lang="en-US" sz="1200" dirty="0"/>
          </a:p>
          <a:p>
            <a:r>
              <a:rPr lang="en-US" sz="1200" dirty="0"/>
              <a:t>(0.2M)</a:t>
            </a:r>
          </a:p>
        </p:txBody>
      </p:sp>
      <p:grpSp>
        <p:nvGrpSpPr>
          <p:cNvPr id="2" name="Group 1">
            <a:extLst>
              <a:ext uri="{FF2B5EF4-FFF2-40B4-BE49-F238E27FC236}">
                <a16:creationId xmlns:a16="http://schemas.microsoft.com/office/drawing/2014/main" id="{833FDBED-162C-CEB8-A002-85C19BEE9AB3}"/>
              </a:ext>
            </a:extLst>
          </p:cNvPr>
          <p:cNvGrpSpPr/>
          <p:nvPr/>
        </p:nvGrpSpPr>
        <p:grpSpPr>
          <a:xfrm>
            <a:off x="9442215" y="164081"/>
            <a:ext cx="1116678" cy="809006"/>
            <a:chOff x="9442215" y="164081"/>
            <a:chExt cx="1116678" cy="809006"/>
          </a:xfrm>
        </p:grpSpPr>
        <p:sp>
          <p:nvSpPr>
            <p:cNvPr id="41" name="Rectangle 40">
              <a:extLst>
                <a:ext uri="{FF2B5EF4-FFF2-40B4-BE49-F238E27FC236}">
                  <a16:creationId xmlns:a16="http://schemas.microsoft.com/office/drawing/2014/main" id="{94572BA9-5FBE-D695-EACB-80E3DA4695BA}"/>
                </a:ext>
              </a:extLst>
            </p:cNvPr>
            <p:cNvSpPr/>
            <p:nvPr/>
          </p:nvSpPr>
          <p:spPr>
            <a:xfrm>
              <a:off x="9546530" y="740995"/>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706B6DF1-B0E6-97A2-8F64-4D6FA6D17E50}"/>
                </a:ext>
              </a:extLst>
            </p:cNvPr>
            <p:cNvSpPr txBox="1"/>
            <p:nvPr/>
          </p:nvSpPr>
          <p:spPr>
            <a:xfrm>
              <a:off x="9714972" y="402441"/>
              <a:ext cx="842211" cy="338554"/>
            </a:xfrm>
            <a:prstGeom prst="rect">
              <a:avLst/>
            </a:prstGeom>
            <a:noFill/>
          </p:spPr>
          <p:txBody>
            <a:bodyPr wrap="square" rtlCol="0">
              <a:spAutoFit/>
            </a:bodyPr>
            <a:lstStyle/>
            <a:p>
              <a:r>
                <a:rPr lang="en-US" sz="1600" dirty="0"/>
                <a:t>Online</a:t>
              </a:r>
            </a:p>
          </p:txBody>
        </p:sp>
        <p:sp>
          <p:nvSpPr>
            <p:cNvPr id="43" name="Rectangle 42">
              <a:extLst>
                <a:ext uri="{FF2B5EF4-FFF2-40B4-BE49-F238E27FC236}">
                  <a16:creationId xmlns:a16="http://schemas.microsoft.com/office/drawing/2014/main" id="{22B9423C-F83E-1AA8-32FB-1272DC466EB9}"/>
                </a:ext>
              </a:extLst>
            </p:cNvPr>
            <p:cNvSpPr/>
            <p:nvPr/>
          </p:nvSpPr>
          <p:spPr>
            <a:xfrm>
              <a:off x="9546530" y="506380"/>
              <a:ext cx="168442" cy="156410"/>
            </a:xfrm>
            <a:prstGeom prst="rect">
              <a:avLst/>
            </a:prstGeom>
            <a:solidFill>
              <a:srgbClr val="D3D6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22A8293-D69D-0B3A-E643-76714A27F6C1}"/>
                </a:ext>
              </a:extLst>
            </p:cNvPr>
            <p:cNvSpPr txBox="1"/>
            <p:nvPr/>
          </p:nvSpPr>
          <p:spPr>
            <a:xfrm>
              <a:off x="9714972" y="634533"/>
              <a:ext cx="843921" cy="338554"/>
            </a:xfrm>
            <a:prstGeom prst="rect">
              <a:avLst/>
            </a:prstGeom>
            <a:noFill/>
          </p:spPr>
          <p:txBody>
            <a:bodyPr wrap="square" rtlCol="0">
              <a:spAutoFit/>
            </a:bodyPr>
            <a:lstStyle/>
            <a:p>
              <a:r>
                <a:rPr lang="en-US" sz="1600" dirty="0"/>
                <a:t>Reseller</a:t>
              </a:r>
            </a:p>
          </p:txBody>
        </p:sp>
        <p:sp>
          <p:nvSpPr>
            <p:cNvPr id="40" name="TextBox 39">
              <a:extLst>
                <a:ext uri="{FF2B5EF4-FFF2-40B4-BE49-F238E27FC236}">
                  <a16:creationId xmlns:a16="http://schemas.microsoft.com/office/drawing/2014/main" id="{F4882392-6DAE-7632-8E26-1B366FE050D6}"/>
                </a:ext>
              </a:extLst>
            </p:cNvPr>
            <p:cNvSpPr txBox="1"/>
            <p:nvPr/>
          </p:nvSpPr>
          <p:spPr>
            <a:xfrm>
              <a:off x="9442215" y="164081"/>
              <a:ext cx="946525" cy="338554"/>
            </a:xfrm>
            <a:prstGeom prst="rect">
              <a:avLst/>
            </a:prstGeom>
            <a:noFill/>
          </p:spPr>
          <p:txBody>
            <a:bodyPr wrap="square" rtlCol="0">
              <a:spAutoFit/>
            </a:bodyPr>
            <a:lstStyle/>
            <a:p>
              <a:r>
                <a:rPr lang="en-US" sz="1600" b="1" dirty="0"/>
                <a:t>Channel</a:t>
              </a:r>
            </a:p>
          </p:txBody>
        </p:sp>
      </p:grpSp>
      <p:grpSp>
        <p:nvGrpSpPr>
          <p:cNvPr id="45" name="Group 44">
            <a:extLst>
              <a:ext uri="{FF2B5EF4-FFF2-40B4-BE49-F238E27FC236}">
                <a16:creationId xmlns:a16="http://schemas.microsoft.com/office/drawing/2014/main" id="{D268A863-FAA3-E9E7-8A0B-69D7248DD0CB}"/>
              </a:ext>
            </a:extLst>
          </p:cNvPr>
          <p:cNvGrpSpPr/>
          <p:nvPr/>
        </p:nvGrpSpPr>
        <p:grpSpPr>
          <a:xfrm>
            <a:off x="11593960" y="28867"/>
            <a:ext cx="727962" cy="868538"/>
            <a:chOff x="11464038" y="33830"/>
            <a:chExt cx="661737" cy="836394"/>
          </a:xfrm>
        </p:grpSpPr>
        <p:pic>
          <p:nvPicPr>
            <p:cNvPr id="46" name="Picture 45">
              <a:extLst>
                <a:ext uri="{FF2B5EF4-FFF2-40B4-BE49-F238E27FC236}">
                  <a16:creationId xmlns:a16="http://schemas.microsoft.com/office/drawing/2014/main" id="{3D49F65B-CB74-FD9C-4498-5F2C65E92316}"/>
                </a:ext>
              </a:extLst>
            </p:cNvPr>
            <p:cNvPicPr>
              <a:picLocks noChangeAspect="1"/>
            </p:cNvPicPr>
            <p:nvPr/>
          </p:nvPicPr>
          <p:blipFill>
            <a:blip r:embed="rId4"/>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7" name="TextBox 46">
              <a:extLst>
                <a:ext uri="{FF2B5EF4-FFF2-40B4-BE49-F238E27FC236}">
                  <a16:creationId xmlns:a16="http://schemas.microsoft.com/office/drawing/2014/main" id="{7D12BE50-85B0-48C7-9775-E9985D0A4B2D}"/>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48" name="TextBox 47">
            <a:extLst>
              <a:ext uri="{FF2B5EF4-FFF2-40B4-BE49-F238E27FC236}">
                <a16:creationId xmlns:a16="http://schemas.microsoft.com/office/drawing/2014/main" id="{8A6ECBED-D57E-E4A6-5498-4331785C4B8B}"/>
              </a:ext>
            </a:extLst>
          </p:cNvPr>
          <p:cNvSpPr txBox="1"/>
          <p:nvPr/>
        </p:nvSpPr>
        <p:spPr>
          <a:xfrm>
            <a:off x="191811" y="5261006"/>
            <a:ext cx="11813615" cy="1384995"/>
          </a:xfrm>
          <a:prstGeom prst="rect">
            <a:avLst/>
          </a:prstGeom>
          <a:noFill/>
        </p:spPr>
        <p:txBody>
          <a:bodyPr wrap="square" rtlCol="0">
            <a:spAutoFit/>
          </a:bodyPr>
          <a:lstStyle/>
          <a:p>
            <a:r>
              <a:rPr lang="en-US" b="1" dirty="0"/>
              <a:t>Comments</a:t>
            </a:r>
          </a:p>
          <a:p>
            <a:pPr marL="285750" indent="-285750">
              <a:buFont typeface="Arial" panose="020B0604020202020204" pitchFamily="34" charset="0"/>
              <a:buChar char="•"/>
            </a:pPr>
            <a:r>
              <a:rPr lang="en-US" b="1" dirty="0"/>
              <a:t>Bikes Market Reseller:</a:t>
            </a:r>
            <a:r>
              <a:rPr lang="en-US" sz="1600" b="0" i="0" dirty="0">
                <a:solidFill>
                  <a:srgbClr val="252423"/>
                </a:solidFill>
                <a:effectLst/>
                <a:latin typeface="Segoe UI" panose="020B0502040204020203" pitchFamily="34" charset="0"/>
              </a:rPr>
              <a:t>﻿Total Profit for Reseller started trending up in January 2013, rising by 491.84% ($28,986) in 5 quarters.</a:t>
            </a:r>
          </a:p>
          <a:p>
            <a:pPr marL="285750" indent="-285750">
              <a:buFont typeface="Arial" panose="020B0604020202020204" pitchFamily="34" charset="0"/>
              <a:buChar char="•"/>
            </a:pPr>
            <a:r>
              <a:rPr lang="en-US" sz="1600" b="0" i="0" dirty="0">
                <a:solidFill>
                  <a:srgbClr val="252423"/>
                </a:solidFill>
                <a:effectLst/>
                <a:latin typeface="Segoe UI" panose="020B0502040204020203" pitchFamily="34" charset="0"/>
              </a:rPr>
              <a:t>﻿Total Profit for Reseller started trending up </a:t>
            </a:r>
            <a:r>
              <a:rPr lang="en-US" sz="1600" dirty="0">
                <a:solidFill>
                  <a:srgbClr val="252423"/>
                </a:solidFill>
                <a:latin typeface="Segoe UI" panose="020B0502040204020203" pitchFamily="34" charset="0"/>
              </a:rPr>
              <a:t>i</a:t>
            </a:r>
            <a:r>
              <a:rPr lang="en-US" sz="1600" b="0" i="0" dirty="0">
                <a:solidFill>
                  <a:srgbClr val="252423"/>
                </a:solidFill>
                <a:effectLst/>
                <a:latin typeface="Segoe UI" panose="020B0502040204020203" pitchFamily="34" charset="0"/>
              </a:rPr>
              <a:t>n January 2013, rising by 491.84% ($28,986) in 5 quarters.</a:t>
            </a:r>
          </a:p>
          <a:p>
            <a:pPr marL="285750" indent="-285750">
              <a:buFont typeface="Arial" panose="020B0604020202020204" pitchFamily="34" charset="0"/>
              <a:buChar char="•"/>
            </a:pPr>
            <a:r>
              <a:rPr lang="en-US" sz="1600" dirty="0">
                <a:solidFill>
                  <a:srgbClr val="252423"/>
                </a:solidFill>
                <a:latin typeface="Segoe UI" panose="020B0502040204020203" pitchFamily="34" charset="0"/>
              </a:rPr>
              <a:t>To</a:t>
            </a:r>
            <a:r>
              <a:rPr lang="en-US" sz="1600" b="0" i="0" dirty="0">
                <a:solidFill>
                  <a:srgbClr val="252423"/>
                </a:solidFill>
                <a:effectLst/>
                <a:latin typeface="Segoe UI" panose="020B0502040204020203" pitchFamily="34" charset="0"/>
              </a:rPr>
              <a:t>tal Profit for Online (1,424.55% increase) and Reseller (134.39% increase) both trended up between April 2011 and April 2014.﻿</a:t>
            </a:r>
            <a:endParaRPr lang="en-US" sz="1600" dirty="0"/>
          </a:p>
        </p:txBody>
      </p:sp>
      <p:sp>
        <p:nvSpPr>
          <p:cNvPr id="49" name="Oval 48">
            <a:extLst>
              <a:ext uri="{FF2B5EF4-FFF2-40B4-BE49-F238E27FC236}">
                <a16:creationId xmlns:a16="http://schemas.microsoft.com/office/drawing/2014/main" id="{73B028F9-FAC9-EDD2-E63B-EA3465C3A8AE}"/>
              </a:ext>
            </a:extLst>
          </p:cNvPr>
          <p:cNvSpPr/>
          <p:nvPr/>
        </p:nvSpPr>
        <p:spPr>
          <a:xfrm>
            <a:off x="280529" y="164081"/>
            <a:ext cx="719247" cy="338554"/>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3.3</a:t>
            </a:r>
          </a:p>
        </p:txBody>
      </p:sp>
      <p:pic>
        <p:nvPicPr>
          <p:cNvPr id="4" name="Picture 3">
            <a:extLst>
              <a:ext uri="{FF2B5EF4-FFF2-40B4-BE49-F238E27FC236}">
                <a16:creationId xmlns:a16="http://schemas.microsoft.com/office/drawing/2014/main" id="{E5F7DA31-CE3B-CB9D-7241-719D320E1E6A}"/>
              </a:ext>
            </a:extLst>
          </p:cNvPr>
          <p:cNvPicPr>
            <a:picLocks noChangeAspect="1"/>
          </p:cNvPicPr>
          <p:nvPr/>
        </p:nvPicPr>
        <p:blipFill>
          <a:blip r:embed="rId5"/>
          <a:stretch>
            <a:fillRect/>
          </a:stretch>
        </p:blipFill>
        <p:spPr>
          <a:xfrm>
            <a:off x="629371" y="3304294"/>
            <a:ext cx="921285" cy="497590"/>
          </a:xfrm>
          <a:prstGeom prst="rect">
            <a:avLst/>
          </a:prstGeom>
        </p:spPr>
      </p:pic>
      <p:pic>
        <p:nvPicPr>
          <p:cNvPr id="12" name="Picture 11">
            <a:extLst>
              <a:ext uri="{FF2B5EF4-FFF2-40B4-BE49-F238E27FC236}">
                <a16:creationId xmlns:a16="http://schemas.microsoft.com/office/drawing/2014/main" id="{02F3BE40-C0D2-A1D7-A8C0-C83F28C8D310}"/>
              </a:ext>
            </a:extLst>
          </p:cNvPr>
          <p:cNvPicPr>
            <a:picLocks noChangeAspect="1"/>
          </p:cNvPicPr>
          <p:nvPr/>
        </p:nvPicPr>
        <p:blipFill>
          <a:blip r:embed="rId6"/>
          <a:stretch>
            <a:fillRect/>
          </a:stretch>
        </p:blipFill>
        <p:spPr>
          <a:xfrm>
            <a:off x="3767694" y="3485840"/>
            <a:ext cx="873801" cy="369332"/>
          </a:xfrm>
          <a:prstGeom prst="rect">
            <a:avLst/>
          </a:prstGeom>
        </p:spPr>
      </p:pic>
      <p:pic>
        <p:nvPicPr>
          <p:cNvPr id="14" name="Picture 13">
            <a:extLst>
              <a:ext uri="{FF2B5EF4-FFF2-40B4-BE49-F238E27FC236}">
                <a16:creationId xmlns:a16="http://schemas.microsoft.com/office/drawing/2014/main" id="{61041E23-FC43-3B14-3A31-6F22E1EB462C}"/>
              </a:ext>
            </a:extLst>
          </p:cNvPr>
          <p:cNvPicPr>
            <a:picLocks noChangeAspect="1"/>
          </p:cNvPicPr>
          <p:nvPr/>
        </p:nvPicPr>
        <p:blipFill>
          <a:blip r:embed="rId7"/>
          <a:stretch>
            <a:fillRect/>
          </a:stretch>
        </p:blipFill>
        <p:spPr>
          <a:xfrm>
            <a:off x="4667222" y="3468400"/>
            <a:ext cx="1057982" cy="369332"/>
          </a:xfrm>
          <a:prstGeom prst="rect">
            <a:avLst/>
          </a:prstGeom>
        </p:spPr>
      </p:pic>
      <p:pic>
        <p:nvPicPr>
          <p:cNvPr id="16" name="Picture 15">
            <a:extLst>
              <a:ext uri="{FF2B5EF4-FFF2-40B4-BE49-F238E27FC236}">
                <a16:creationId xmlns:a16="http://schemas.microsoft.com/office/drawing/2014/main" id="{9BA8F7AC-BAFC-B7F2-9C7D-F1CEF5CD8863}"/>
              </a:ext>
            </a:extLst>
          </p:cNvPr>
          <p:cNvPicPr>
            <a:picLocks noChangeAspect="1"/>
          </p:cNvPicPr>
          <p:nvPr/>
        </p:nvPicPr>
        <p:blipFill>
          <a:blip r:embed="rId8"/>
          <a:stretch>
            <a:fillRect/>
          </a:stretch>
        </p:blipFill>
        <p:spPr>
          <a:xfrm>
            <a:off x="6186197" y="1448424"/>
            <a:ext cx="2429214" cy="3694112"/>
          </a:xfrm>
          <a:prstGeom prst="rect">
            <a:avLst/>
          </a:prstGeom>
        </p:spPr>
      </p:pic>
      <p:pic>
        <p:nvPicPr>
          <p:cNvPr id="22" name="Picture 21">
            <a:extLst>
              <a:ext uri="{FF2B5EF4-FFF2-40B4-BE49-F238E27FC236}">
                <a16:creationId xmlns:a16="http://schemas.microsoft.com/office/drawing/2014/main" id="{4D1021C4-8FD1-4FD6-5FCC-EE09DB460C43}"/>
              </a:ext>
            </a:extLst>
          </p:cNvPr>
          <p:cNvPicPr>
            <a:picLocks noChangeAspect="1"/>
          </p:cNvPicPr>
          <p:nvPr/>
        </p:nvPicPr>
        <p:blipFill>
          <a:blip r:embed="rId9"/>
          <a:stretch>
            <a:fillRect/>
          </a:stretch>
        </p:blipFill>
        <p:spPr>
          <a:xfrm>
            <a:off x="10910075" y="2240598"/>
            <a:ext cx="1107003" cy="2915619"/>
          </a:xfrm>
          <a:prstGeom prst="rect">
            <a:avLst/>
          </a:prstGeom>
        </p:spPr>
      </p:pic>
      <p:cxnSp>
        <p:nvCxnSpPr>
          <p:cNvPr id="35" name="Straight Connector 34">
            <a:extLst>
              <a:ext uri="{FF2B5EF4-FFF2-40B4-BE49-F238E27FC236}">
                <a16:creationId xmlns:a16="http://schemas.microsoft.com/office/drawing/2014/main" id="{F6EC40C8-76C6-0563-A7EE-E5D6281B275A}"/>
              </a:ext>
            </a:extLst>
          </p:cNvPr>
          <p:cNvCxnSpPr/>
          <p:nvPr/>
        </p:nvCxnSpPr>
        <p:spPr>
          <a:xfrm>
            <a:off x="8615411" y="1563757"/>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296C6D-1187-608D-C526-CF9E47A3160F}"/>
              </a:ext>
            </a:extLst>
          </p:cNvPr>
          <p:cNvCxnSpPr>
            <a:cxnSpLocks/>
          </p:cNvCxnSpPr>
          <p:nvPr/>
        </p:nvCxnSpPr>
        <p:spPr>
          <a:xfrm>
            <a:off x="3715187" y="4611758"/>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C9150F-995D-17B9-C3B8-30E4EF953A9E}"/>
              </a:ext>
            </a:extLst>
          </p:cNvPr>
          <p:cNvCxnSpPr/>
          <p:nvPr/>
        </p:nvCxnSpPr>
        <p:spPr>
          <a:xfrm>
            <a:off x="8556273" y="2034209"/>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31754A-61E5-2B8D-D1B5-37FBBA858BB1}"/>
              </a:ext>
            </a:extLst>
          </p:cNvPr>
          <p:cNvCxnSpPr/>
          <p:nvPr/>
        </p:nvCxnSpPr>
        <p:spPr>
          <a:xfrm>
            <a:off x="8603759" y="2517914"/>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D1EF649-A1F8-F81F-9B05-7F3BDBD504EC}"/>
              </a:ext>
            </a:extLst>
          </p:cNvPr>
          <p:cNvCxnSpPr/>
          <p:nvPr/>
        </p:nvCxnSpPr>
        <p:spPr>
          <a:xfrm>
            <a:off x="8556274" y="2998589"/>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E343E7-B752-9A14-E532-474B0950C872}"/>
              </a:ext>
            </a:extLst>
          </p:cNvPr>
          <p:cNvCxnSpPr/>
          <p:nvPr/>
        </p:nvCxnSpPr>
        <p:spPr>
          <a:xfrm>
            <a:off x="8603760" y="3455505"/>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45950F-4FCB-7FA7-085A-C264670623F7}"/>
              </a:ext>
            </a:extLst>
          </p:cNvPr>
          <p:cNvCxnSpPr/>
          <p:nvPr/>
        </p:nvCxnSpPr>
        <p:spPr>
          <a:xfrm>
            <a:off x="8603761" y="3958769"/>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A7AE7B-D9B2-454C-D21F-EB83D560FA3D}"/>
              </a:ext>
            </a:extLst>
          </p:cNvPr>
          <p:cNvCxnSpPr/>
          <p:nvPr/>
        </p:nvCxnSpPr>
        <p:spPr>
          <a:xfrm>
            <a:off x="8615411" y="4439479"/>
            <a:ext cx="3401667" cy="0"/>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568BBEC-9476-0A7B-2D8C-FD62D68F45F6}"/>
              </a:ext>
            </a:extLst>
          </p:cNvPr>
          <p:cNvCxnSpPr>
            <a:cxnSpLocks/>
          </p:cNvCxnSpPr>
          <p:nvPr/>
        </p:nvCxnSpPr>
        <p:spPr>
          <a:xfrm>
            <a:off x="3701519" y="2100471"/>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FCC6066-9166-60D9-65B7-BFB47D8F26A6}"/>
              </a:ext>
            </a:extLst>
          </p:cNvPr>
          <p:cNvCxnSpPr>
            <a:cxnSpLocks/>
          </p:cNvCxnSpPr>
          <p:nvPr/>
        </p:nvCxnSpPr>
        <p:spPr>
          <a:xfrm>
            <a:off x="3701519" y="2729949"/>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05E03D-89AE-473F-9F44-F7C7554F4150}"/>
              </a:ext>
            </a:extLst>
          </p:cNvPr>
          <p:cNvCxnSpPr>
            <a:cxnSpLocks/>
          </p:cNvCxnSpPr>
          <p:nvPr/>
        </p:nvCxnSpPr>
        <p:spPr>
          <a:xfrm>
            <a:off x="3693837" y="3357582"/>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2D12EE7-E2EA-AB9E-979C-F34414E72A8E}"/>
              </a:ext>
            </a:extLst>
          </p:cNvPr>
          <p:cNvCxnSpPr>
            <a:cxnSpLocks/>
          </p:cNvCxnSpPr>
          <p:nvPr/>
        </p:nvCxnSpPr>
        <p:spPr>
          <a:xfrm>
            <a:off x="640152" y="3357582"/>
            <a:ext cx="1104408"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FB357A-8A04-9C1F-B82E-9670CCEB19B8}"/>
              </a:ext>
            </a:extLst>
          </p:cNvPr>
          <p:cNvCxnSpPr>
            <a:cxnSpLocks/>
          </p:cNvCxnSpPr>
          <p:nvPr/>
        </p:nvCxnSpPr>
        <p:spPr>
          <a:xfrm>
            <a:off x="3715187" y="1488180"/>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E02EE63-AA75-D4BD-2EDE-8665AFF0F7FA}"/>
              </a:ext>
            </a:extLst>
          </p:cNvPr>
          <p:cNvCxnSpPr>
            <a:cxnSpLocks/>
          </p:cNvCxnSpPr>
          <p:nvPr/>
        </p:nvCxnSpPr>
        <p:spPr>
          <a:xfrm>
            <a:off x="584080" y="2100471"/>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82240F8-BD2C-1BFF-4989-7BD6A9C3DC26}"/>
              </a:ext>
            </a:extLst>
          </p:cNvPr>
          <p:cNvCxnSpPr>
            <a:cxnSpLocks/>
          </p:cNvCxnSpPr>
          <p:nvPr/>
        </p:nvCxnSpPr>
        <p:spPr>
          <a:xfrm>
            <a:off x="553194" y="1488180"/>
            <a:ext cx="19467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B19EC8-33D1-E95A-FCBF-58565E218C38}"/>
              </a:ext>
            </a:extLst>
          </p:cNvPr>
          <p:cNvCxnSpPr>
            <a:cxnSpLocks/>
          </p:cNvCxnSpPr>
          <p:nvPr/>
        </p:nvCxnSpPr>
        <p:spPr>
          <a:xfrm>
            <a:off x="236193" y="3958769"/>
            <a:ext cx="156444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85758ED-9B5A-2641-820C-A97FFB54988D}"/>
              </a:ext>
            </a:extLst>
          </p:cNvPr>
          <p:cNvCxnSpPr>
            <a:cxnSpLocks/>
          </p:cNvCxnSpPr>
          <p:nvPr/>
        </p:nvCxnSpPr>
        <p:spPr>
          <a:xfrm>
            <a:off x="640152" y="4611758"/>
            <a:ext cx="154281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83E97AD-FFFE-6008-700E-F19FE35A6F9E}"/>
              </a:ext>
            </a:extLst>
          </p:cNvPr>
          <p:cNvCxnSpPr>
            <a:cxnSpLocks/>
          </p:cNvCxnSpPr>
          <p:nvPr/>
        </p:nvCxnSpPr>
        <p:spPr>
          <a:xfrm>
            <a:off x="553194" y="2120349"/>
            <a:ext cx="9304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91DDFB8-EB20-BAAD-0DC3-16EC2A3C6F91}"/>
              </a:ext>
            </a:extLst>
          </p:cNvPr>
          <p:cNvCxnSpPr>
            <a:cxnSpLocks/>
          </p:cNvCxnSpPr>
          <p:nvPr/>
        </p:nvCxnSpPr>
        <p:spPr>
          <a:xfrm>
            <a:off x="584080" y="2729949"/>
            <a:ext cx="150915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D10037C-6B31-788A-CBB7-D654865DB5C6}"/>
              </a:ext>
            </a:extLst>
          </p:cNvPr>
          <p:cNvCxnSpPr>
            <a:cxnSpLocks/>
          </p:cNvCxnSpPr>
          <p:nvPr/>
        </p:nvCxnSpPr>
        <p:spPr>
          <a:xfrm>
            <a:off x="1704715" y="1081596"/>
            <a:ext cx="39845" cy="411440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1DEBC68-DF6B-D5BF-36DF-AD4315ACC6D4}"/>
              </a:ext>
            </a:extLst>
          </p:cNvPr>
          <p:cNvCxnSpPr>
            <a:cxnSpLocks/>
          </p:cNvCxnSpPr>
          <p:nvPr/>
        </p:nvCxnSpPr>
        <p:spPr>
          <a:xfrm>
            <a:off x="10821677" y="1094854"/>
            <a:ext cx="39845" cy="411440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726CF5F-4EAE-850D-61AF-88B4AC687699}"/>
              </a:ext>
            </a:extLst>
          </p:cNvPr>
          <p:cNvCxnSpPr>
            <a:cxnSpLocks/>
          </p:cNvCxnSpPr>
          <p:nvPr/>
        </p:nvCxnSpPr>
        <p:spPr>
          <a:xfrm>
            <a:off x="8709947" y="1081596"/>
            <a:ext cx="39845" cy="411440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07335F3-C2E6-C43D-353F-42C2B87C8BD1}"/>
              </a:ext>
            </a:extLst>
          </p:cNvPr>
          <p:cNvCxnSpPr>
            <a:cxnSpLocks/>
          </p:cNvCxnSpPr>
          <p:nvPr/>
        </p:nvCxnSpPr>
        <p:spPr>
          <a:xfrm>
            <a:off x="3679794" y="1121746"/>
            <a:ext cx="39845" cy="411440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0DBF9B-B5A2-2D39-E494-7D2FB4B5E4F9}"/>
              </a:ext>
            </a:extLst>
          </p:cNvPr>
          <p:cNvCxnSpPr>
            <a:cxnSpLocks/>
          </p:cNvCxnSpPr>
          <p:nvPr/>
        </p:nvCxnSpPr>
        <p:spPr>
          <a:xfrm>
            <a:off x="4667221" y="1121746"/>
            <a:ext cx="39845" cy="411440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14B02BB-C5A9-3DD2-37E0-0DDED7FB483F}"/>
              </a:ext>
            </a:extLst>
          </p:cNvPr>
          <p:cNvSpPr txBox="1"/>
          <p:nvPr/>
        </p:nvSpPr>
        <p:spPr>
          <a:xfrm rot="16200000">
            <a:off x="839245" y="4352102"/>
            <a:ext cx="603929" cy="954107"/>
          </a:xfrm>
          <a:prstGeom prst="rect">
            <a:avLst/>
          </a:prstGeom>
          <a:noFill/>
        </p:spPr>
        <p:txBody>
          <a:bodyPr wrap="square" rtlCol="0">
            <a:spAutoFit/>
          </a:bodyPr>
          <a:lstStyle/>
          <a:p>
            <a:r>
              <a:rPr lang="en-US" sz="1400" dirty="0"/>
              <a:t>2011 </a:t>
            </a:r>
          </a:p>
          <a:p>
            <a:r>
              <a:rPr lang="en-US" sz="1400" dirty="0"/>
              <a:t>2012 </a:t>
            </a:r>
          </a:p>
          <a:p>
            <a:r>
              <a:rPr lang="en-US" sz="1400" dirty="0"/>
              <a:t>2013</a:t>
            </a:r>
          </a:p>
          <a:p>
            <a:r>
              <a:rPr lang="en-US" sz="1400" dirty="0"/>
              <a:t>2014</a:t>
            </a:r>
          </a:p>
        </p:txBody>
      </p:sp>
      <p:sp>
        <p:nvSpPr>
          <p:cNvPr id="87" name="TextBox 86">
            <a:extLst>
              <a:ext uri="{FF2B5EF4-FFF2-40B4-BE49-F238E27FC236}">
                <a16:creationId xmlns:a16="http://schemas.microsoft.com/office/drawing/2014/main" id="{F4E3F6FC-2EBB-BED3-E85F-71B519FBE83B}"/>
              </a:ext>
            </a:extLst>
          </p:cNvPr>
          <p:cNvSpPr txBox="1"/>
          <p:nvPr/>
        </p:nvSpPr>
        <p:spPr>
          <a:xfrm rot="16200000">
            <a:off x="2363817" y="4062834"/>
            <a:ext cx="603929" cy="1600438"/>
          </a:xfrm>
          <a:prstGeom prst="rect">
            <a:avLst/>
          </a:prstGeom>
          <a:noFill/>
        </p:spPr>
        <p:txBody>
          <a:bodyPr wrap="square" rtlCol="0">
            <a:spAutoFit/>
          </a:bodyPr>
          <a:lstStyle/>
          <a:p>
            <a:r>
              <a:rPr lang="en-US" sz="1400" dirty="0"/>
              <a:t>2011</a:t>
            </a:r>
          </a:p>
          <a:p>
            <a:r>
              <a:rPr lang="en-US" sz="1400" dirty="0"/>
              <a:t> </a:t>
            </a:r>
          </a:p>
          <a:p>
            <a:r>
              <a:rPr lang="en-US" sz="1400" dirty="0"/>
              <a:t>2012</a:t>
            </a:r>
          </a:p>
          <a:p>
            <a:r>
              <a:rPr lang="en-US" sz="1400" dirty="0"/>
              <a:t> </a:t>
            </a:r>
          </a:p>
          <a:p>
            <a:r>
              <a:rPr lang="en-US" sz="1400" dirty="0"/>
              <a:t>2013</a:t>
            </a:r>
          </a:p>
          <a:p>
            <a:endParaRPr lang="en-US" sz="1400" dirty="0"/>
          </a:p>
          <a:p>
            <a:r>
              <a:rPr lang="en-US" sz="1400" dirty="0"/>
              <a:t>2014</a:t>
            </a:r>
          </a:p>
        </p:txBody>
      </p:sp>
      <p:sp>
        <p:nvSpPr>
          <p:cNvPr id="88" name="TextBox 87">
            <a:extLst>
              <a:ext uri="{FF2B5EF4-FFF2-40B4-BE49-F238E27FC236}">
                <a16:creationId xmlns:a16="http://schemas.microsoft.com/office/drawing/2014/main" id="{F3FB60C4-7FE4-F376-4182-8CCA24D6E4D2}"/>
              </a:ext>
            </a:extLst>
          </p:cNvPr>
          <p:cNvSpPr txBox="1"/>
          <p:nvPr/>
        </p:nvSpPr>
        <p:spPr>
          <a:xfrm rot="16200000">
            <a:off x="3873799" y="4402754"/>
            <a:ext cx="603929" cy="954107"/>
          </a:xfrm>
          <a:prstGeom prst="rect">
            <a:avLst/>
          </a:prstGeom>
          <a:noFill/>
        </p:spPr>
        <p:txBody>
          <a:bodyPr wrap="square" rtlCol="0">
            <a:spAutoFit/>
          </a:bodyPr>
          <a:lstStyle/>
          <a:p>
            <a:r>
              <a:rPr lang="en-US" sz="1400" dirty="0"/>
              <a:t>2011 </a:t>
            </a:r>
          </a:p>
          <a:p>
            <a:r>
              <a:rPr lang="en-US" sz="1400" dirty="0"/>
              <a:t>2012 </a:t>
            </a:r>
          </a:p>
          <a:p>
            <a:r>
              <a:rPr lang="en-US" sz="1400" dirty="0"/>
              <a:t>2013</a:t>
            </a:r>
          </a:p>
          <a:p>
            <a:r>
              <a:rPr lang="en-US" sz="1400" dirty="0"/>
              <a:t>2014</a:t>
            </a:r>
          </a:p>
        </p:txBody>
      </p:sp>
      <p:sp>
        <p:nvSpPr>
          <p:cNvPr id="89" name="TextBox 88">
            <a:extLst>
              <a:ext uri="{FF2B5EF4-FFF2-40B4-BE49-F238E27FC236}">
                <a16:creationId xmlns:a16="http://schemas.microsoft.com/office/drawing/2014/main" id="{9DC48A47-6FF7-4745-E80B-D46F3AF046F8}"/>
              </a:ext>
            </a:extLst>
          </p:cNvPr>
          <p:cNvSpPr txBox="1"/>
          <p:nvPr/>
        </p:nvSpPr>
        <p:spPr>
          <a:xfrm rot="16200000">
            <a:off x="4954093" y="4425754"/>
            <a:ext cx="603929" cy="954107"/>
          </a:xfrm>
          <a:prstGeom prst="rect">
            <a:avLst/>
          </a:prstGeom>
          <a:noFill/>
        </p:spPr>
        <p:txBody>
          <a:bodyPr wrap="square" rtlCol="0">
            <a:spAutoFit/>
          </a:bodyPr>
          <a:lstStyle/>
          <a:p>
            <a:r>
              <a:rPr lang="en-US" sz="1400" dirty="0"/>
              <a:t>2011 </a:t>
            </a:r>
          </a:p>
          <a:p>
            <a:r>
              <a:rPr lang="en-US" sz="1400" dirty="0"/>
              <a:t>2012 </a:t>
            </a:r>
          </a:p>
          <a:p>
            <a:r>
              <a:rPr lang="en-US" sz="1400" dirty="0"/>
              <a:t>2013</a:t>
            </a:r>
          </a:p>
          <a:p>
            <a:r>
              <a:rPr lang="en-US" sz="1400" dirty="0"/>
              <a:t>2014</a:t>
            </a:r>
          </a:p>
        </p:txBody>
      </p:sp>
    </p:spTree>
    <p:extLst>
      <p:ext uri="{BB962C8B-B14F-4D97-AF65-F5344CB8AC3E}">
        <p14:creationId xmlns:p14="http://schemas.microsoft.com/office/powerpoint/2010/main" val="417131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0AFEFC-1C45-9182-7D56-7B4B7153E6B7}"/>
              </a:ext>
            </a:extLst>
          </p:cNvPr>
          <p:cNvSpPr txBox="1"/>
          <p:nvPr/>
        </p:nvSpPr>
        <p:spPr>
          <a:xfrm>
            <a:off x="891561" y="1925540"/>
            <a:ext cx="1166076" cy="369332"/>
          </a:xfrm>
          <a:prstGeom prst="rect">
            <a:avLst/>
          </a:prstGeom>
          <a:noFill/>
        </p:spPr>
        <p:txBody>
          <a:bodyPr wrap="square" rtlCol="0">
            <a:spAutoFit/>
          </a:bodyPr>
          <a:lstStyle/>
          <a:p>
            <a:r>
              <a:rPr lang="en-US" dirty="0"/>
              <a:t>Australia</a:t>
            </a:r>
          </a:p>
        </p:txBody>
      </p:sp>
      <p:sp>
        <p:nvSpPr>
          <p:cNvPr id="6" name="Oval 5">
            <a:extLst>
              <a:ext uri="{FF2B5EF4-FFF2-40B4-BE49-F238E27FC236}">
                <a16:creationId xmlns:a16="http://schemas.microsoft.com/office/drawing/2014/main" id="{30EA973B-D772-24C9-E0B4-A1BA18900216}"/>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3.3</a:t>
            </a:r>
          </a:p>
        </p:txBody>
      </p:sp>
      <p:grpSp>
        <p:nvGrpSpPr>
          <p:cNvPr id="7" name="Group 6">
            <a:extLst>
              <a:ext uri="{FF2B5EF4-FFF2-40B4-BE49-F238E27FC236}">
                <a16:creationId xmlns:a16="http://schemas.microsoft.com/office/drawing/2014/main" id="{1DB4F9C7-A797-B4C4-D4AE-154252ADA289}"/>
              </a:ext>
            </a:extLst>
          </p:cNvPr>
          <p:cNvGrpSpPr/>
          <p:nvPr/>
        </p:nvGrpSpPr>
        <p:grpSpPr>
          <a:xfrm>
            <a:off x="11464038" y="2012"/>
            <a:ext cx="727962" cy="868538"/>
            <a:chOff x="11464038" y="33830"/>
            <a:chExt cx="661737" cy="836394"/>
          </a:xfrm>
        </p:grpSpPr>
        <p:pic>
          <p:nvPicPr>
            <p:cNvPr id="8" name="Picture 7">
              <a:extLst>
                <a:ext uri="{FF2B5EF4-FFF2-40B4-BE49-F238E27FC236}">
                  <a16:creationId xmlns:a16="http://schemas.microsoft.com/office/drawing/2014/main" id="{DB6FFB50-DFB3-263C-214D-C3174673902E}"/>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0812C31A-7502-CDCD-01A3-1019C632BE97}"/>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4" name="TextBox 13">
            <a:extLst>
              <a:ext uri="{FF2B5EF4-FFF2-40B4-BE49-F238E27FC236}">
                <a16:creationId xmlns:a16="http://schemas.microsoft.com/office/drawing/2014/main" id="{E12184B4-E5C8-ADFB-D3C5-3481227F00B3}"/>
              </a:ext>
            </a:extLst>
          </p:cNvPr>
          <p:cNvSpPr txBox="1"/>
          <p:nvPr/>
        </p:nvSpPr>
        <p:spPr>
          <a:xfrm>
            <a:off x="5283254" y="1876856"/>
            <a:ext cx="1073426" cy="369332"/>
          </a:xfrm>
          <a:prstGeom prst="rect">
            <a:avLst/>
          </a:prstGeom>
          <a:noFill/>
        </p:spPr>
        <p:txBody>
          <a:bodyPr wrap="square" rtlCol="0">
            <a:spAutoFit/>
          </a:bodyPr>
          <a:lstStyle/>
          <a:p>
            <a:r>
              <a:rPr lang="en-US" dirty="0"/>
              <a:t>Canada</a:t>
            </a:r>
          </a:p>
        </p:txBody>
      </p:sp>
      <p:sp>
        <p:nvSpPr>
          <p:cNvPr id="15" name="TextBox 14">
            <a:extLst>
              <a:ext uri="{FF2B5EF4-FFF2-40B4-BE49-F238E27FC236}">
                <a16:creationId xmlns:a16="http://schemas.microsoft.com/office/drawing/2014/main" id="{0F70FA86-1FF2-8234-F464-163C3719EE83}"/>
              </a:ext>
            </a:extLst>
          </p:cNvPr>
          <p:cNvSpPr txBox="1"/>
          <p:nvPr/>
        </p:nvSpPr>
        <p:spPr>
          <a:xfrm>
            <a:off x="9296975" y="1820335"/>
            <a:ext cx="1408701" cy="369332"/>
          </a:xfrm>
          <a:prstGeom prst="rect">
            <a:avLst/>
          </a:prstGeom>
          <a:noFill/>
        </p:spPr>
        <p:txBody>
          <a:bodyPr wrap="square" rtlCol="0">
            <a:spAutoFit/>
          </a:bodyPr>
          <a:lstStyle/>
          <a:p>
            <a:r>
              <a:rPr lang="en-US" dirty="0"/>
              <a:t>Central (US)</a:t>
            </a:r>
          </a:p>
        </p:txBody>
      </p:sp>
      <p:sp>
        <p:nvSpPr>
          <p:cNvPr id="26" name="TextBox 25">
            <a:extLst>
              <a:ext uri="{FF2B5EF4-FFF2-40B4-BE49-F238E27FC236}">
                <a16:creationId xmlns:a16="http://schemas.microsoft.com/office/drawing/2014/main" id="{D9B2E4B6-3F12-4272-A356-413A9922ACB9}"/>
              </a:ext>
            </a:extLst>
          </p:cNvPr>
          <p:cNvSpPr txBox="1"/>
          <p:nvPr/>
        </p:nvSpPr>
        <p:spPr>
          <a:xfrm>
            <a:off x="1414818" y="176294"/>
            <a:ext cx="9362364" cy="1077218"/>
          </a:xfrm>
          <a:prstGeom prst="rect">
            <a:avLst/>
          </a:prstGeom>
          <a:noFill/>
        </p:spPr>
        <p:txBody>
          <a:bodyPr wrap="square" rtlCol="0">
            <a:spAutoFit/>
          </a:bodyPr>
          <a:lstStyle/>
          <a:p>
            <a:r>
              <a:rPr lang="en-US" sz="3600" dirty="0">
                <a:latin typeface="Arial Black" panose="020B0A04020102020204" pitchFamily="34" charset="0"/>
              </a:rPr>
              <a:t>Is the business making profit? </a:t>
            </a:r>
            <a:r>
              <a:rPr lang="en-US" sz="3600" dirty="0">
                <a:solidFill>
                  <a:srgbClr val="C00000"/>
                </a:solidFill>
                <a:latin typeface="Arial Black" panose="020B0A04020102020204" pitchFamily="34" charset="0"/>
              </a:rPr>
              <a:t>- </a:t>
            </a:r>
            <a:r>
              <a:rPr lang="en-US" sz="2800" dirty="0">
                <a:solidFill>
                  <a:srgbClr val="C00000"/>
                </a:solidFill>
                <a:latin typeface="Arial Black" panose="020B0A04020102020204" pitchFamily="34" charset="0"/>
              </a:rPr>
              <a:t>Region</a:t>
            </a:r>
          </a:p>
        </p:txBody>
      </p:sp>
      <p:pic>
        <p:nvPicPr>
          <p:cNvPr id="12" name="Picture 11">
            <a:extLst>
              <a:ext uri="{FF2B5EF4-FFF2-40B4-BE49-F238E27FC236}">
                <a16:creationId xmlns:a16="http://schemas.microsoft.com/office/drawing/2014/main" id="{07C91222-7B95-A351-B128-82CB66495AB6}"/>
              </a:ext>
            </a:extLst>
          </p:cNvPr>
          <p:cNvPicPr>
            <a:picLocks noChangeAspect="1"/>
          </p:cNvPicPr>
          <p:nvPr/>
        </p:nvPicPr>
        <p:blipFill>
          <a:blip r:embed="rId3"/>
          <a:stretch>
            <a:fillRect/>
          </a:stretch>
        </p:blipFill>
        <p:spPr>
          <a:xfrm>
            <a:off x="29338" y="2246188"/>
            <a:ext cx="3997428" cy="2741094"/>
          </a:xfrm>
          <a:prstGeom prst="rect">
            <a:avLst/>
          </a:prstGeom>
        </p:spPr>
      </p:pic>
      <p:pic>
        <p:nvPicPr>
          <p:cNvPr id="20" name="Picture 19">
            <a:extLst>
              <a:ext uri="{FF2B5EF4-FFF2-40B4-BE49-F238E27FC236}">
                <a16:creationId xmlns:a16="http://schemas.microsoft.com/office/drawing/2014/main" id="{204C4903-78E1-54AE-E47D-C470B347A03E}"/>
              </a:ext>
            </a:extLst>
          </p:cNvPr>
          <p:cNvPicPr>
            <a:picLocks noChangeAspect="1"/>
          </p:cNvPicPr>
          <p:nvPr/>
        </p:nvPicPr>
        <p:blipFill>
          <a:blip r:embed="rId4"/>
          <a:stretch>
            <a:fillRect/>
          </a:stretch>
        </p:blipFill>
        <p:spPr>
          <a:xfrm>
            <a:off x="3952910" y="2246188"/>
            <a:ext cx="4136991" cy="2741094"/>
          </a:xfrm>
          <a:prstGeom prst="rect">
            <a:avLst/>
          </a:prstGeom>
        </p:spPr>
      </p:pic>
      <p:pic>
        <p:nvPicPr>
          <p:cNvPr id="28" name="Picture 27">
            <a:extLst>
              <a:ext uri="{FF2B5EF4-FFF2-40B4-BE49-F238E27FC236}">
                <a16:creationId xmlns:a16="http://schemas.microsoft.com/office/drawing/2014/main" id="{53CC36CC-8466-4678-BEE4-9B1CF44D1932}"/>
              </a:ext>
            </a:extLst>
          </p:cNvPr>
          <p:cNvPicPr>
            <a:picLocks noChangeAspect="1"/>
          </p:cNvPicPr>
          <p:nvPr/>
        </p:nvPicPr>
        <p:blipFill>
          <a:blip r:embed="rId5"/>
          <a:stretch>
            <a:fillRect/>
          </a:stretch>
        </p:blipFill>
        <p:spPr>
          <a:xfrm>
            <a:off x="8002612" y="2246188"/>
            <a:ext cx="3997428" cy="2741094"/>
          </a:xfrm>
          <a:prstGeom prst="rect">
            <a:avLst/>
          </a:prstGeom>
        </p:spPr>
      </p:pic>
      <p:sp>
        <p:nvSpPr>
          <p:cNvPr id="29" name="Star: 5 Points 28">
            <a:extLst>
              <a:ext uri="{FF2B5EF4-FFF2-40B4-BE49-F238E27FC236}">
                <a16:creationId xmlns:a16="http://schemas.microsoft.com/office/drawing/2014/main" id="{23383585-EBC3-51A1-9E5B-0A04F19D7FEF}"/>
              </a:ext>
            </a:extLst>
          </p:cNvPr>
          <p:cNvSpPr/>
          <p:nvPr/>
        </p:nvSpPr>
        <p:spPr>
          <a:xfrm>
            <a:off x="1780073" y="2320957"/>
            <a:ext cx="550388" cy="448747"/>
          </a:xfrm>
          <a:prstGeom prst="star5">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0" name="TextBox 29">
            <a:extLst>
              <a:ext uri="{FF2B5EF4-FFF2-40B4-BE49-F238E27FC236}">
                <a16:creationId xmlns:a16="http://schemas.microsoft.com/office/drawing/2014/main" id="{1E73B6F4-A9F6-2906-80AF-EF2AC29FB2A7}"/>
              </a:ext>
            </a:extLst>
          </p:cNvPr>
          <p:cNvSpPr txBox="1"/>
          <p:nvPr/>
        </p:nvSpPr>
        <p:spPr>
          <a:xfrm>
            <a:off x="6609803" y="4223853"/>
            <a:ext cx="1139687" cy="584775"/>
          </a:xfrm>
          <a:prstGeom prst="rect">
            <a:avLst/>
          </a:prstGeom>
          <a:noFill/>
        </p:spPr>
        <p:txBody>
          <a:bodyPr wrap="square" rtlCol="0">
            <a:spAutoFit/>
          </a:bodyPr>
          <a:lstStyle/>
          <a:p>
            <a:r>
              <a:rPr lang="en-US" sz="1600" dirty="0"/>
              <a:t>  Reseller</a:t>
            </a:r>
          </a:p>
          <a:p>
            <a:r>
              <a:rPr lang="en-US" sz="1600" dirty="0"/>
              <a:t>(</a:t>
            </a:r>
            <a:r>
              <a:rPr lang="en-US" sz="1400" dirty="0"/>
              <a:t>299,619</a:t>
            </a:r>
            <a:r>
              <a:rPr lang="en-US" sz="1600" dirty="0"/>
              <a:t>)</a:t>
            </a:r>
          </a:p>
        </p:txBody>
      </p:sp>
      <p:cxnSp>
        <p:nvCxnSpPr>
          <p:cNvPr id="32" name="Straight Arrow Connector 31">
            <a:extLst>
              <a:ext uri="{FF2B5EF4-FFF2-40B4-BE49-F238E27FC236}">
                <a16:creationId xmlns:a16="http://schemas.microsoft.com/office/drawing/2014/main" id="{2D9BA3C6-6734-F292-AA7A-452FAFEA2351}"/>
              </a:ext>
            </a:extLst>
          </p:cNvPr>
          <p:cNvCxnSpPr/>
          <p:nvPr/>
        </p:nvCxnSpPr>
        <p:spPr>
          <a:xfrm>
            <a:off x="6241774" y="4518991"/>
            <a:ext cx="368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EFFF64-E403-A2B4-B703-CD164C052229}"/>
              </a:ext>
            </a:extLst>
          </p:cNvPr>
          <p:cNvCxnSpPr/>
          <p:nvPr/>
        </p:nvCxnSpPr>
        <p:spPr>
          <a:xfrm flipV="1">
            <a:off x="10137913" y="4015409"/>
            <a:ext cx="198783"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D00CC9A-A8BA-317A-4413-5CA0F442E17C}"/>
              </a:ext>
            </a:extLst>
          </p:cNvPr>
          <p:cNvSpPr txBox="1"/>
          <p:nvPr/>
        </p:nvSpPr>
        <p:spPr>
          <a:xfrm>
            <a:off x="10071652" y="3402373"/>
            <a:ext cx="987287" cy="584775"/>
          </a:xfrm>
          <a:prstGeom prst="rect">
            <a:avLst/>
          </a:prstGeom>
          <a:noFill/>
        </p:spPr>
        <p:txBody>
          <a:bodyPr wrap="square" rtlCol="0">
            <a:spAutoFit/>
          </a:bodyPr>
          <a:lstStyle/>
          <a:p>
            <a:r>
              <a:rPr lang="en-US" sz="1600" dirty="0"/>
              <a:t>  Reseller</a:t>
            </a:r>
          </a:p>
          <a:p>
            <a:r>
              <a:rPr lang="en-US" sz="1600" dirty="0"/>
              <a:t>(</a:t>
            </a:r>
            <a:r>
              <a:rPr lang="en-US" sz="1400" dirty="0"/>
              <a:t>139,498</a:t>
            </a:r>
            <a:r>
              <a:rPr lang="en-US" sz="1600" dirty="0"/>
              <a:t>)</a:t>
            </a:r>
          </a:p>
        </p:txBody>
      </p:sp>
      <p:sp>
        <p:nvSpPr>
          <p:cNvPr id="36" name="TextBox 35">
            <a:extLst>
              <a:ext uri="{FF2B5EF4-FFF2-40B4-BE49-F238E27FC236}">
                <a16:creationId xmlns:a16="http://schemas.microsoft.com/office/drawing/2014/main" id="{577BE20A-1C5B-AE23-142E-1B53A55FC09F}"/>
              </a:ext>
            </a:extLst>
          </p:cNvPr>
          <p:cNvSpPr txBox="1"/>
          <p:nvPr/>
        </p:nvSpPr>
        <p:spPr>
          <a:xfrm>
            <a:off x="3144261" y="1925540"/>
            <a:ext cx="1166077" cy="584775"/>
          </a:xfrm>
          <a:prstGeom prst="rect">
            <a:avLst/>
          </a:prstGeom>
          <a:noFill/>
        </p:spPr>
        <p:txBody>
          <a:bodyPr wrap="square" rtlCol="0">
            <a:spAutoFit/>
          </a:bodyPr>
          <a:lstStyle/>
          <a:p>
            <a:r>
              <a:rPr lang="en-US" sz="1600" dirty="0"/>
              <a:t>  </a:t>
            </a:r>
          </a:p>
          <a:p>
            <a:r>
              <a:rPr lang="en-US" sz="1600" dirty="0"/>
              <a:t>(</a:t>
            </a:r>
            <a:r>
              <a:rPr lang="en-US" sz="1400" dirty="0"/>
              <a:t>1,815,409</a:t>
            </a:r>
            <a:r>
              <a:rPr lang="en-US" sz="1600" dirty="0"/>
              <a:t>)</a:t>
            </a:r>
          </a:p>
        </p:txBody>
      </p:sp>
      <p:cxnSp>
        <p:nvCxnSpPr>
          <p:cNvPr id="38" name="Straight Arrow Connector 37">
            <a:extLst>
              <a:ext uri="{FF2B5EF4-FFF2-40B4-BE49-F238E27FC236}">
                <a16:creationId xmlns:a16="http://schemas.microsoft.com/office/drawing/2014/main" id="{909B7535-E461-E814-18B2-9D52E212D8D8}"/>
              </a:ext>
            </a:extLst>
          </p:cNvPr>
          <p:cNvCxnSpPr/>
          <p:nvPr/>
        </p:nvCxnSpPr>
        <p:spPr>
          <a:xfrm flipV="1">
            <a:off x="2878233" y="2414040"/>
            <a:ext cx="351835" cy="35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6679B7F-84EE-09DF-D226-F9E54CBA4546}"/>
              </a:ext>
            </a:extLst>
          </p:cNvPr>
          <p:cNvGrpSpPr/>
          <p:nvPr/>
        </p:nvGrpSpPr>
        <p:grpSpPr>
          <a:xfrm>
            <a:off x="9588997" y="749363"/>
            <a:ext cx="1311613" cy="809006"/>
            <a:chOff x="9588998" y="749363"/>
            <a:chExt cx="1116678" cy="809006"/>
          </a:xfrm>
        </p:grpSpPr>
        <p:sp>
          <p:nvSpPr>
            <p:cNvPr id="40" name="Rectangle 39">
              <a:extLst>
                <a:ext uri="{FF2B5EF4-FFF2-40B4-BE49-F238E27FC236}">
                  <a16:creationId xmlns:a16="http://schemas.microsoft.com/office/drawing/2014/main" id="{E3A2AE7E-DCD5-EBA7-C51C-1A405D1EDAA9}"/>
                </a:ext>
              </a:extLst>
            </p:cNvPr>
            <p:cNvSpPr/>
            <p:nvPr/>
          </p:nvSpPr>
          <p:spPr>
            <a:xfrm>
              <a:off x="9704318" y="107702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C74E5CF-E9A3-2B29-C5CC-E683CD168197}"/>
                </a:ext>
              </a:extLst>
            </p:cNvPr>
            <p:cNvSpPr txBox="1"/>
            <p:nvPr/>
          </p:nvSpPr>
          <p:spPr>
            <a:xfrm>
              <a:off x="9861755" y="987723"/>
              <a:ext cx="842211" cy="338554"/>
            </a:xfrm>
            <a:prstGeom prst="rect">
              <a:avLst/>
            </a:prstGeom>
            <a:noFill/>
          </p:spPr>
          <p:txBody>
            <a:bodyPr wrap="square" rtlCol="0">
              <a:spAutoFit/>
            </a:bodyPr>
            <a:lstStyle/>
            <a:p>
              <a:r>
                <a:rPr lang="en-US" sz="1600" dirty="0"/>
                <a:t>Online</a:t>
              </a:r>
            </a:p>
          </p:txBody>
        </p:sp>
        <p:sp>
          <p:nvSpPr>
            <p:cNvPr id="42" name="Rectangle 41">
              <a:extLst>
                <a:ext uri="{FF2B5EF4-FFF2-40B4-BE49-F238E27FC236}">
                  <a16:creationId xmlns:a16="http://schemas.microsoft.com/office/drawing/2014/main" id="{3FCEAEA9-6734-5C74-153D-1688AA2589C0}"/>
                </a:ext>
              </a:extLst>
            </p:cNvPr>
            <p:cNvSpPr/>
            <p:nvPr/>
          </p:nvSpPr>
          <p:spPr>
            <a:xfrm>
              <a:off x="9704318" y="1295181"/>
              <a:ext cx="168442" cy="156410"/>
            </a:xfrm>
            <a:prstGeom prst="rect">
              <a:avLst/>
            </a:prstGeom>
            <a:solidFill>
              <a:srgbClr val="D3D6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56AE61D-4CCA-C414-38BE-A1844957C7AD}"/>
                </a:ext>
              </a:extLst>
            </p:cNvPr>
            <p:cNvSpPr txBox="1"/>
            <p:nvPr/>
          </p:nvSpPr>
          <p:spPr>
            <a:xfrm>
              <a:off x="9861755" y="1219815"/>
              <a:ext cx="843921" cy="338554"/>
            </a:xfrm>
            <a:prstGeom prst="rect">
              <a:avLst/>
            </a:prstGeom>
            <a:noFill/>
          </p:spPr>
          <p:txBody>
            <a:bodyPr wrap="square" rtlCol="0">
              <a:spAutoFit/>
            </a:bodyPr>
            <a:lstStyle/>
            <a:p>
              <a:r>
                <a:rPr lang="en-US" sz="1600" dirty="0"/>
                <a:t>Reseller</a:t>
              </a:r>
            </a:p>
          </p:txBody>
        </p:sp>
        <p:sp>
          <p:nvSpPr>
            <p:cNvPr id="44" name="TextBox 43">
              <a:extLst>
                <a:ext uri="{FF2B5EF4-FFF2-40B4-BE49-F238E27FC236}">
                  <a16:creationId xmlns:a16="http://schemas.microsoft.com/office/drawing/2014/main" id="{F90C8C0A-C831-3C40-A425-BC0769783B88}"/>
                </a:ext>
              </a:extLst>
            </p:cNvPr>
            <p:cNvSpPr txBox="1"/>
            <p:nvPr/>
          </p:nvSpPr>
          <p:spPr>
            <a:xfrm>
              <a:off x="9588998" y="749363"/>
              <a:ext cx="946525" cy="584775"/>
            </a:xfrm>
            <a:prstGeom prst="rect">
              <a:avLst/>
            </a:prstGeom>
            <a:noFill/>
          </p:spPr>
          <p:txBody>
            <a:bodyPr wrap="square" rtlCol="0">
              <a:spAutoFit/>
            </a:bodyPr>
            <a:lstStyle/>
            <a:p>
              <a:r>
                <a:rPr lang="en-US" sz="1600" b="1" dirty="0"/>
                <a:t>Channels</a:t>
              </a:r>
            </a:p>
          </p:txBody>
        </p:sp>
      </p:grpSp>
      <p:sp>
        <p:nvSpPr>
          <p:cNvPr id="46" name="Arrow: Curved Up 45">
            <a:extLst>
              <a:ext uri="{FF2B5EF4-FFF2-40B4-BE49-F238E27FC236}">
                <a16:creationId xmlns:a16="http://schemas.microsoft.com/office/drawing/2014/main" id="{622A933D-18F4-016C-7FC0-7A32CFBD1ED8}"/>
              </a:ext>
            </a:extLst>
          </p:cNvPr>
          <p:cNvSpPr/>
          <p:nvPr/>
        </p:nvSpPr>
        <p:spPr>
          <a:xfrm>
            <a:off x="6042309" y="2510315"/>
            <a:ext cx="260680" cy="2328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a:extLst>
              <a:ext uri="{FF2B5EF4-FFF2-40B4-BE49-F238E27FC236}">
                <a16:creationId xmlns:a16="http://schemas.microsoft.com/office/drawing/2014/main" id="{F743D399-D96C-0BA9-843E-CFDC4AB11263}"/>
              </a:ext>
            </a:extLst>
          </p:cNvPr>
          <p:cNvSpPr txBox="1"/>
          <p:nvPr/>
        </p:nvSpPr>
        <p:spPr>
          <a:xfrm>
            <a:off x="120316" y="5113421"/>
            <a:ext cx="12071684" cy="923330"/>
          </a:xfrm>
          <a:prstGeom prst="rect">
            <a:avLst/>
          </a:prstGeom>
          <a:noFill/>
        </p:spPr>
        <p:txBody>
          <a:bodyPr wrap="square" rtlCol="0">
            <a:spAutoFit/>
          </a:bodyPr>
          <a:lstStyle/>
          <a:p>
            <a:r>
              <a:rPr lang="en-US" dirty="0"/>
              <a:t>Comments:</a:t>
            </a:r>
          </a:p>
          <a:p>
            <a:r>
              <a:rPr lang="en-US" b="0" i="0" dirty="0">
                <a:solidFill>
                  <a:srgbClr val="252423"/>
                </a:solidFill>
                <a:effectLst/>
                <a:latin typeface="Segoe UI" panose="020B0502040204020203" pitchFamily="34" charset="0"/>
              </a:rPr>
              <a:t>﻿Online: Australia made up 97.79% </a:t>
            </a:r>
            <a:r>
              <a:rPr lang="en-US" dirty="0">
                <a:solidFill>
                  <a:srgbClr val="252423"/>
                </a:solidFill>
                <a:latin typeface="Segoe UI" panose="020B0502040204020203" pitchFamily="34" charset="0"/>
              </a:rPr>
              <a:t>p</a:t>
            </a:r>
            <a:r>
              <a:rPr lang="en-US" b="0" i="0" dirty="0">
                <a:solidFill>
                  <a:srgbClr val="252423"/>
                </a:solidFill>
                <a:effectLst/>
                <a:latin typeface="Segoe UI" panose="020B0502040204020203" pitchFamily="34" charset="0"/>
              </a:rPr>
              <a:t>rofit, while ﻿Canada made up 71.60% of Total Profit.</a:t>
            </a:r>
          </a:p>
          <a:p>
            <a:r>
              <a:rPr lang="en-US" b="0" i="0" dirty="0">
                <a:solidFill>
                  <a:srgbClr val="252423"/>
                </a:solidFill>
                <a:effectLst/>
                <a:latin typeface="Segoe UI" panose="020B0502040204020203" pitchFamily="34" charset="0"/>
              </a:rPr>
              <a:t>﻿</a:t>
            </a:r>
            <a:endParaRPr lang="en-US" dirty="0"/>
          </a:p>
        </p:txBody>
      </p:sp>
    </p:spTree>
    <p:extLst>
      <p:ext uri="{BB962C8B-B14F-4D97-AF65-F5344CB8AC3E}">
        <p14:creationId xmlns:p14="http://schemas.microsoft.com/office/powerpoint/2010/main" val="13150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5CB7D-62AC-87F0-6E31-10846FC92F6D}"/>
              </a:ext>
            </a:extLst>
          </p:cNvPr>
          <p:cNvSpPr txBox="1"/>
          <p:nvPr/>
        </p:nvSpPr>
        <p:spPr>
          <a:xfrm>
            <a:off x="1414818" y="176294"/>
            <a:ext cx="9362364" cy="1015663"/>
          </a:xfrm>
          <a:prstGeom prst="rect">
            <a:avLst/>
          </a:prstGeom>
          <a:noFill/>
        </p:spPr>
        <p:txBody>
          <a:bodyPr wrap="square" rtlCol="0">
            <a:spAutoFit/>
          </a:bodyPr>
          <a:lstStyle/>
          <a:p>
            <a:r>
              <a:rPr lang="en-US" sz="3600" dirty="0">
                <a:latin typeface="Arial Black" panose="020B0A04020102020204" pitchFamily="34" charset="0"/>
              </a:rPr>
              <a:t>Is the business making profit? </a:t>
            </a:r>
            <a:r>
              <a:rPr lang="en-US" sz="3600" dirty="0">
                <a:solidFill>
                  <a:srgbClr val="C00000"/>
                </a:solidFill>
                <a:latin typeface="Arial Black" panose="020B0A04020102020204" pitchFamily="34" charset="0"/>
              </a:rPr>
              <a:t>– </a:t>
            </a:r>
          </a:p>
          <a:p>
            <a:r>
              <a:rPr lang="en-US" sz="2400" dirty="0">
                <a:solidFill>
                  <a:srgbClr val="C00000"/>
                </a:solidFill>
                <a:latin typeface="Arial Black" panose="020B0A04020102020204" pitchFamily="34" charset="0"/>
              </a:rPr>
              <a:t>Region</a:t>
            </a:r>
          </a:p>
        </p:txBody>
      </p:sp>
      <p:sp>
        <p:nvSpPr>
          <p:cNvPr id="3" name="Oval 2">
            <a:extLst>
              <a:ext uri="{FF2B5EF4-FFF2-40B4-BE49-F238E27FC236}">
                <a16:creationId xmlns:a16="http://schemas.microsoft.com/office/drawing/2014/main" id="{3BAF605A-BA0F-A74F-94F9-921F1612F824}"/>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3.3</a:t>
            </a:r>
          </a:p>
        </p:txBody>
      </p:sp>
      <p:grpSp>
        <p:nvGrpSpPr>
          <p:cNvPr id="4" name="Group 3">
            <a:extLst>
              <a:ext uri="{FF2B5EF4-FFF2-40B4-BE49-F238E27FC236}">
                <a16:creationId xmlns:a16="http://schemas.microsoft.com/office/drawing/2014/main" id="{1B57BCE9-C513-2924-DA37-8539FE68E5D8}"/>
              </a:ext>
            </a:extLst>
          </p:cNvPr>
          <p:cNvGrpSpPr/>
          <p:nvPr/>
        </p:nvGrpSpPr>
        <p:grpSpPr>
          <a:xfrm>
            <a:off x="11464038" y="2012"/>
            <a:ext cx="727962" cy="868538"/>
            <a:chOff x="11464038" y="33830"/>
            <a:chExt cx="661737" cy="836394"/>
          </a:xfrm>
        </p:grpSpPr>
        <p:pic>
          <p:nvPicPr>
            <p:cNvPr id="5" name="Picture 4">
              <a:extLst>
                <a:ext uri="{FF2B5EF4-FFF2-40B4-BE49-F238E27FC236}">
                  <a16:creationId xmlns:a16="http://schemas.microsoft.com/office/drawing/2014/main" id="{602F6EDA-725A-9A98-F160-AB1D04486122}"/>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47C4A019-B31D-41FE-89EF-06FCF0179F36}"/>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0" name="TextBox 9">
            <a:extLst>
              <a:ext uri="{FF2B5EF4-FFF2-40B4-BE49-F238E27FC236}">
                <a16:creationId xmlns:a16="http://schemas.microsoft.com/office/drawing/2014/main" id="{DB3CDC3A-3CD8-37DD-9513-558DF5257392}"/>
              </a:ext>
            </a:extLst>
          </p:cNvPr>
          <p:cNvSpPr txBox="1"/>
          <p:nvPr/>
        </p:nvSpPr>
        <p:spPr>
          <a:xfrm>
            <a:off x="1681935" y="1264055"/>
            <a:ext cx="1037230" cy="369332"/>
          </a:xfrm>
          <a:prstGeom prst="rect">
            <a:avLst/>
          </a:prstGeom>
          <a:noFill/>
        </p:spPr>
        <p:txBody>
          <a:bodyPr wrap="square" rtlCol="0">
            <a:spAutoFit/>
          </a:bodyPr>
          <a:lstStyle/>
          <a:p>
            <a:r>
              <a:rPr lang="en-US" dirty="0"/>
              <a:t>France</a:t>
            </a:r>
          </a:p>
        </p:txBody>
      </p:sp>
      <p:sp>
        <p:nvSpPr>
          <p:cNvPr id="13" name="TextBox 12">
            <a:extLst>
              <a:ext uri="{FF2B5EF4-FFF2-40B4-BE49-F238E27FC236}">
                <a16:creationId xmlns:a16="http://schemas.microsoft.com/office/drawing/2014/main" id="{84EEAE3A-55AF-51E9-D46C-B74BA5C8F8E2}"/>
              </a:ext>
            </a:extLst>
          </p:cNvPr>
          <p:cNvSpPr txBox="1"/>
          <p:nvPr/>
        </p:nvSpPr>
        <p:spPr>
          <a:xfrm>
            <a:off x="5710943" y="1213043"/>
            <a:ext cx="1037230" cy="369332"/>
          </a:xfrm>
          <a:prstGeom prst="rect">
            <a:avLst/>
          </a:prstGeom>
          <a:noFill/>
        </p:spPr>
        <p:txBody>
          <a:bodyPr wrap="square" rtlCol="0">
            <a:spAutoFit/>
          </a:bodyPr>
          <a:lstStyle/>
          <a:p>
            <a:r>
              <a:rPr lang="en-US" dirty="0"/>
              <a:t>Germany</a:t>
            </a:r>
          </a:p>
        </p:txBody>
      </p:sp>
      <p:sp>
        <p:nvSpPr>
          <p:cNvPr id="16" name="TextBox 15">
            <a:extLst>
              <a:ext uri="{FF2B5EF4-FFF2-40B4-BE49-F238E27FC236}">
                <a16:creationId xmlns:a16="http://schemas.microsoft.com/office/drawing/2014/main" id="{6A5AEBB9-A59E-67C7-56DA-C8143A2E9AEA}"/>
              </a:ext>
            </a:extLst>
          </p:cNvPr>
          <p:cNvSpPr txBox="1"/>
          <p:nvPr/>
        </p:nvSpPr>
        <p:spPr>
          <a:xfrm>
            <a:off x="8736195" y="1264055"/>
            <a:ext cx="1773870" cy="369332"/>
          </a:xfrm>
          <a:prstGeom prst="rect">
            <a:avLst/>
          </a:prstGeom>
          <a:noFill/>
        </p:spPr>
        <p:txBody>
          <a:bodyPr wrap="square" rtlCol="0">
            <a:spAutoFit/>
          </a:bodyPr>
          <a:lstStyle/>
          <a:p>
            <a:r>
              <a:rPr lang="en-US" dirty="0"/>
              <a:t>North -East (US)</a:t>
            </a:r>
          </a:p>
        </p:txBody>
      </p:sp>
      <p:pic>
        <p:nvPicPr>
          <p:cNvPr id="8" name="Picture 7">
            <a:extLst>
              <a:ext uri="{FF2B5EF4-FFF2-40B4-BE49-F238E27FC236}">
                <a16:creationId xmlns:a16="http://schemas.microsoft.com/office/drawing/2014/main" id="{E0D6E075-0526-A3E1-8D6E-8DB38F4DB0AF}"/>
              </a:ext>
            </a:extLst>
          </p:cNvPr>
          <p:cNvPicPr>
            <a:picLocks noChangeAspect="1"/>
          </p:cNvPicPr>
          <p:nvPr/>
        </p:nvPicPr>
        <p:blipFill>
          <a:blip r:embed="rId3"/>
          <a:stretch>
            <a:fillRect/>
          </a:stretch>
        </p:blipFill>
        <p:spPr>
          <a:xfrm>
            <a:off x="1" y="1851526"/>
            <a:ext cx="4068416" cy="2768783"/>
          </a:xfrm>
          <a:prstGeom prst="rect">
            <a:avLst/>
          </a:prstGeom>
        </p:spPr>
      </p:pic>
      <p:pic>
        <p:nvPicPr>
          <p:cNvPr id="14" name="Picture 13">
            <a:extLst>
              <a:ext uri="{FF2B5EF4-FFF2-40B4-BE49-F238E27FC236}">
                <a16:creationId xmlns:a16="http://schemas.microsoft.com/office/drawing/2014/main" id="{AEE961D4-DCE5-2523-5694-4042275EE110}"/>
              </a:ext>
            </a:extLst>
          </p:cNvPr>
          <p:cNvPicPr>
            <a:picLocks noChangeAspect="1"/>
          </p:cNvPicPr>
          <p:nvPr/>
        </p:nvPicPr>
        <p:blipFill>
          <a:blip r:embed="rId4"/>
          <a:stretch>
            <a:fillRect/>
          </a:stretch>
        </p:blipFill>
        <p:spPr>
          <a:xfrm>
            <a:off x="4113604" y="1835573"/>
            <a:ext cx="4068416" cy="2772096"/>
          </a:xfrm>
          <a:prstGeom prst="rect">
            <a:avLst/>
          </a:prstGeom>
        </p:spPr>
      </p:pic>
      <p:pic>
        <p:nvPicPr>
          <p:cNvPr id="19" name="Picture 18">
            <a:extLst>
              <a:ext uri="{FF2B5EF4-FFF2-40B4-BE49-F238E27FC236}">
                <a16:creationId xmlns:a16="http://schemas.microsoft.com/office/drawing/2014/main" id="{72DCCA02-0AB2-F5C2-9A13-BC1DF3182F86}"/>
              </a:ext>
            </a:extLst>
          </p:cNvPr>
          <p:cNvPicPr>
            <a:picLocks noChangeAspect="1"/>
          </p:cNvPicPr>
          <p:nvPr/>
        </p:nvPicPr>
        <p:blipFill>
          <a:blip r:embed="rId5"/>
          <a:stretch>
            <a:fillRect/>
          </a:stretch>
        </p:blipFill>
        <p:spPr>
          <a:xfrm>
            <a:off x="8182020" y="1851526"/>
            <a:ext cx="4009979" cy="2752830"/>
          </a:xfrm>
          <a:prstGeom prst="rect">
            <a:avLst/>
          </a:prstGeom>
        </p:spPr>
      </p:pic>
      <p:sp>
        <p:nvSpPr>
          <p:cNvPr id="20" name="Arrow: Curved Up 19">
            <a:extLst>
              <a:ext uri="{FF2B5EF4-FFF2-40B4-BE49-F238E27FC236}">
                <a16:creationId xmlns:a16="http://schemas.microsoft.com/office/drawing/2014/main" id="{0E43B48B-3DEF-3E2A-A6E3-3F5B2CF75508}"/>
              </a:ext>
            </a:extLst>
          </p:cNvPr>
          <p:cNvSpPr/>
          <p:nvPr/>
        </p:nvSpPr>
        <p:spPr>
          <a:xfrm>
            <a:off x="2027584" y="2299466"/>
            <a:ext cx="318052" cy="21203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7" name="Arrow: Curved Up 26">
            <a:extLst>
              <a:ext uri="{FF2B5EF4-FFF2-40B4-BE49-F238E27FC236}">
                <a16:creationId xmlns:a16="http://schemas.microsoft.com/office/drawing/2014/main" id="{E4DFCFCE-6F45-9A56-C777-FD664EDF823F}"/>
              </a:ext>
            </a:extLst>
          </p:cNvPr>
          <p:cNvSpPr/>
          <p:nvPr/>
        </p:nvSpPr>
        <p:spPr>
          <a:xfrm>
            <a:off x="6096000" y="2230143"/>
            <a:ext cx="318052" cy="21203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28" name="Group 27">
            <a:extLst>
              <a:ext uri="{FF2B5EF4-FFF2-40B4-BE49-F238E27FC236}">
                <a16:creationId xmlns:a16="http://schemas.microsoft.com/office/drawing/2014/main" id="{F37EB476-80AB-4C2A-1CC2-255820A809CD}"/>
              </a:ext>
            </a:extLst>
          </p:cNvPr>
          <p:cNvGrpSpPr/>
          <p:nvPr/>
        </p:nvGrpSpPr>
        <p:grpSpPr>
          <a:xfrm>
            <a:off x="10747871" y="956535"/>
            <a:ext cx="1311613" cy="809006"/>
            <a:chOff x="9588998" y="749363"/>
            <a:chExt cx="1116678" cy="809006"/>
          </a:xfrm>
        </p:grpSpPr>
        <p:sp>
          <p:nvSpPr>
            <p:cNvPr id="29" name="Rectangle 28">
              <a:extLst>
                <a:ext uri="{FF2B5EF4-FFF2-40B4-BE49-F238E27FC236}">
                  <a16:creationId xmlns:a16="http://schemas.microsoft.com/office/drawing/2014/main" id="{1413031E-24A9-A55A-8B85-4E04A91D1366}"/>
                </a:ext>
              </a:extLst>
            </p:cNvPr>
            <p:cNvSpPr/>
            <p:nvPr/>
          </p:nvSpPr>
          <p:spPr>
            <a:xfrm>
              <a:off x="9704318" y="107702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51DCFED-4850-EC15-45DD-63F5BA081FCF}"/>
                </a:ext>
              </a:extLst>
            </p:cNvPr>
            <p:cNvSpPr txBox="1"/>
            <p:nvPr/>
          </p:nvSpPr>
          <p:spPr>
            <a:xfrm>
              <a:off x="9861755" y="987723"/>
              <a:ext cx="842211" cy="338554"/>
            </a:xfrm>
            <a:prstGeom prst="rect">
              <a:avLst/>
            </a:prstGeom>
            <a:noFill/>
          </p:spPr>
          <p:txBody>
            <a:bodyPr wrap="square" rtlCol="0">
              <a:spAutoFit/>
            </a:bodyPr>
            <a:lstStyle/>
            <a:p>
              <a:r>
                <a:rPr lang="en-US" sz="1600" dirty="0"/>
                <a:t>Online</a:t>
              </a:r>
            </a:p>
          </p:txBody>
        </p:sp>
        <p:sp>
          <p:nvSpPr>
            <p:cNvPr id="31" name="Rectangle 30">
              <a:extLst>
                <a:ext uri="{FF2B5EF4-FFF2-40B4-BE49-F238E27FC236}">
                  <a16:creationId xmlns:a16="http://schemas.microsoft.com/office/drawing/2014/main" id="{29C8172B-FE74-D42B-6844-8083EFEC40CD}"/>
                </a:ext>
              </a:extLst>
            </p:cNvPr>
            <p:cNvSpPr/>
            <p:nvPr/>
          </p:nvSpPr>
          <p:spPr>
            <a:xfrm>
              <a:off x="9704318" y="1295181"/>
              <a:ext cx="168442" cy="156410"/>
            </a:xfrm>
            <a:prstGeom prst="rect">
              <a:avLst/>
            </a:prstGeom>
            <a:solidFill>
              <a:srgbClr val="D3D6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8FFDC79-74C9-2923-C123-B96E40283536}"/>
                </a:ext>
              </a:extLst>
            </p:cNvPr>
            <p:cNvSpPr txBox="1"/>
            <p:nvPr/>
          </p:nvSpPr>
          <p:spPr>
            <a:xfrm>
              <a:off x="9861755" y="1219815"/>
              <a:ext cx="843921" cy="338554"/>
            </a:xfrm>
            <a:prstGeom prst="rect">
              <a:avLst/>
            </a:prstGeom>
            <a:noFill/>
          </p:spPr>
          <p:txBody>
            <a:bodyPr wrap="square" rtlCol="0">
              <a:spAutoFit/>
            </a:bodyPr>
            <a:lstStyle/>
            <a:p>
              <a:r>
                <a:rPr lang="en-US" sz="1600" dirty="0"/>
                <a:t>Reseller</a:t>
              </a:r>
            </a:p>
          </p:txBody>
        </p:sp>
        <p:sp>
          <p:nvSpPr>
            <p:cNvPr id="33" name="TextBox 32">
              <a:extLst>
                <a:ext uri="{FF2B5EF4-FFF2-40B4-BE49-F238E27FC236}">
                  <a16:creationId xmlns:a16="http://schemas.microsoft.com/office/drawing/2014/main" id="{55730F5E-0056-3099-1417-28D7A302A1FE}"/>
                </a:ext>
              </a:extLst>
            </p:cNvPr>
            <p:cNvSpPr txBox="1"/>
            <p:nvPr/>
          </p:nvSpPr>
          <p:spPr>
            <a:xfrm>
              <a:off x="9588998" y="749363"/>
              <a:ext cx="946525" cy="584775"/>
            </a:xfrm>
            <a:prstGeom prst="rect">
              <a:avLst/>
            </a:prstGeom>
            <a:noFill/>
          </p:spPr>
          <p:txBody>
            <a:bodyPr wrap="square" rtlCol="0">
              <a:spAutoFit/>
            </a:bodyPr>
            <a:lstStyle/>
            <a:p>
              <a:r>
                <a:rPr lang="en-US" sz="1600" b="1" dirty="0"/>
                <a:t>Channels</a:t>
              </a:r>
            </a:p>
          </p:txBody>
        </p:sp>
      </p:grpSp>
      <p:sp>
        <p:nvSpPr>
          <p:cNvPr id="7" name="TextBox 6">
            <a:extLst>
              <a:ext uri="{FF2B5EF4-FFF2-40B4-BE49-F238E27FC236}">
                <a16:creationId xmlns:a16="http://schemas.microsoft.com/office/drawing/2014/main" id="{2820A005-79C5-8A82-A4CC-8ED960D0477F}"/>
              </a:ext>
            </a:extLst>
          </p:cNvPr>
          <p:cNvSpPr txBox="1"/>
          <p:nvPr/>
        </p:nvSpPr>
        <p:spPr>
          <a:xfrm>
            <a:off x="115410" y="4913790"/>
            <a:ext cx="11942065" cy="1631216"/>
          </a:xfrm>
          <a:prstGeom prst="rect">
            <a:avLst/>
          </a:prstGeom>
          <a:noFill/>
        </p:spPr>
        <p:txBody>
          <a:bodyPr wrap="square" rtlCol="0">
            <a:spAutoFit/>
          </a:bodyPr>
          <a:lstStyle/>
          <a:p>
            <a:br>
              <a:rPr lang="en-GB" b="0" i="0" dirty="0">
                <a:solidFill>
                  <a:srgbClr val="252423"/>
                </a:solidFill>
                <a:effectLst/>
                <a:latin typeface="Segoe UI" panose="020B0502040204020203" pitchFamily="34" charset="0"/>
              </a:rPr>
            </a:br>
            <a:r>
              <a:rPr lang="en-GB" b="0" i="0" dirty="0">
                <a:solidFill>
                  <a:srgbClr val="252423"/>
                </a:solidFill>
                <a:effectLst/>
                <a:latin typeface="Segoe UI" panose="020B0502040204020203" pitchFamily="34" charset="0"/>
              </a:rPr>
              <a:t>﻿ ﻿﻿ ﻿﻿Comment:</a:t>
            </a:r>
          </a:p>
          <a:p>
            <a:pPr marL="285750" indent="-285750">
              <a:buFont typeface="Arial" panose="020B0604020202020204" pitchFamily="34" charset="0"/>
              <a:buChar char="•"/>
            </a:pPr>
            <a:r>
              <a:rPr lang="en-GB" sz="1600" b="0" i="0" dirty="0">
                <a:solidFill>
                  <a:srgbClr val="252423"/>
                </a:solidFill>
                <a:effectLst/>
              </a:rPr>
              <a:t>North-East US had The most recent Profit anomaly in 2012 when Reseller had a low of ($147,168).﻿﻿ Reseller (74.57% increase) trended up while Online (22.30% decrease) trended down between 2011 and 2014﻿.</a:t>
            </a:r>
          </a:p>
          <a:p>
            <a:pPr marL="285750" indent="-285750">
              <a:buFont typeface="Arial" panose="020B0604020202020204" pitchFamily="34" charset="0"/>
              <a:buChar char="•"/>
            </a:pPr>
            <a:r>
              <a:rPr lang="en-GB" sz="1600" dirty="0">
                <a:solidFill>
                  <a:srgbClr val="252423"/>
                </a:solidFill>
              </a:rPr>
              <a:t>France:</a:t>
            </a:r>
            <a:r>
              <a:rPr lang="en-GB" sz="1600" b="0" i="0" dirty="0">
                <a:solidFill>
                  <a:srgbClr val="252423"/>
                </a:solidFill>
                <a:effectLst/>
              </a:rPr>
              <a:t> Online (292.65% increase) and Reseller (92.46% increase) both trended up between 2011 and 2014.﻿﻿ ﻿﻿Profit for resellers started trending up in 2012, rising by 92.46% ($39,099) in 2 years.﻿﻿ ﻿</a:t>
            </a:r>
            <a:endParaRPr lang="en-GB" sz="1600" dirty="0"/>
          </a:p>
        </p:txBody>
      </p:sp>
    </p:spTree>
    <p:extLst>
      <p:ext uri="{BB962C8B-B14F-4D97-AF65-F5344CB8AC3E}">
        <p14:creationId xmlns:p14="http://schemas.microsoft.com/office/powerpoint/2010/main" val="4108181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9EA991-D19F-0F55-51B5-439046586247}"/>
              </a:ext>
            </a:extLst>
          </p:cNvPr>
          <p:cNvSpPr txBox="1"/>
          <p:nvPr/>
        </p:nvSpPr>
        <p:spPr>
          <a:xfrm>
            <a:off x="1297527" y="1836907"/>
            <a:ext cx="1662844" cy="307777"/>
          </a:xfrm>
          <a:prstGeom prst="rect">
            <a:avLst/>
          </a:prstGeom>
          <a:noFill/>
        </p:spPr>
        <p:txBody>
          <a:bodyPr wrap="square" rtlCol="0">
            <a:spAutoFit/>
          </a:bodyPr>
          <a:lstStyle/>
          <a:p>
            <a:r>
              <a:rPr lang="en-US" sz="1400" dirty="0"/>
              <a:t>North-West(US)</a:t>
            </a:r>
          </a:p>
        </p:txBody>
      </p:sp>
      <p:sp>
        <p:nvSpPr>
          <p:cNvPr id="5" name="TextBox 4">
            <a:extLst>
              <a:ext uri="{FF2B5EF4-FFF2-40B4-BE49-F238E27FC236}">
                <a16:creationId xmlns:a16="http://schemas.microsoft.com/office/drawing/2014/main" id="{BBD301AD-EF24-8D70-4E0C-27A68162C83A}"/>
              </a:ext>
            </a:extLst>
          </p:cNvPr>
          <p:cNvSpPr txBox="1"/>
          <p:nvPr/>
        </p:nvSpPr>
        <p:spPr>
          <a:xfrm>
            <a:off x="1414818" y="176294"/>
            <a:ext cx="9362364" cy="1077218"/>
          </a:xfrm>
          <a:prstGeom prst="rect">
            <a:avLst/>
          </a:prstGeom>
          <a:noFill/>
        </p:spPr>
        <p:txBody>
          <a:bodyPr wrap="square" rtlCol="0">
            <a:spAutoFit/>
          </a:bodyPr>
          <a:lstStyle/>
          <a:p>
            <a:r>
              <a:rPr lang="en-US" sz="3600" dirty="0">
                <a:latin typeface="Arial Black" panose="020B0A04020102020204" pitchFamily="34" charset="0"/>
              </a:rPr>
              <a:t>Is the business making profit? </a:t>
            </a:r>
            <a:r>
              <a:rPr lang="en-US" sz="3600" dirty="0">
                <a:solidFill>
                  <a:srgbClr val="C00000"/>
                </a:solidFill>
                <a:latin typeface="Arial Black" panose="020B0A04020102020204" pitchFamily="34" charset="0"/>
              </a:rPr>
              <a:t>- </a:t>
            </a:r>
            <a:r>
              <a:rPr lang="en-US" sz="2800" dirty="0">
                <a:solidFill>
                  <a:srgbClr val="C00000"/>
                </a:solidFill>
                <a:latin typeface="Arial Black" panose="020B0A04020102020204" pitchFamily="34" charset="0"/>
              </a:rPr>
              <a:t>Region</a:t>
            </a:r>
          </a:p>
        </p:txBody>
      </p:sp>
      <p:sp>
        <p:nvSpPr>
          <p:cNvPr id="6" name="Oval 5">
            <a:extLst>
              <a:ext uri="{FF2B5EF4-FFF2-40B4-BE49-F238E27FC236}">
                <a16:creationId xmlns:a16="http://schemas.microsoft.com/office/drawing/2014/main" id="{330FBCDE-580B-7338-D988-02F7C5C19F92}"/>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3.3</a:t>
            </a:r>
          </a:p>
        </p:txBody>
      </p:sp>
      <p:grpSp>
        <p:nvGrpSpPr>
          <p:cNvPr id="7" name="Group 6">
            <a:extLst>
              <a:ext uri="{FF2B5EF4-FFF2-40B4-BE49-F238E27FC236}">
                <a16:creationId xmlns:a16="http://schemas.microsoft.com/office/drawing/2014/main" id="{6E14E61B-2721-0A48-F574-9F3B5D073A72}"/>
              </a:ext>
            </a:extLst>
          </p:cNvPr>
          <p:cNvGrpSpPr/>
          <p:nvPr/>
        </p:nvGrpSpPr>
        <p:grpSpPr>
          <a:xfrm>
            <a:off x="11464038" y="2012"/>
            <a:ext cx="727962" cy="868538"/>
            <a:chOff x="11464038" y="33830"/>
            <a:chExt cx="661737" cy="836394"/>
          </a:xfrm>
        </p:grpSpPr>
        <p:pic>
          <p:nvPicPr>
            <p:cNvPr id="8" name="Picture 7">
              <a:extLst>
                <a:ext uri="{FF2B5EF4-FFF2-40B4-BE49-F238E27FC236}">
                  <a16:creationId xmlns:a16="http://schemas.microsoft.com/office/drawing/2014/main" id="{CE5B6B67-EF2C-BA4D-D515-2C93CEB642E1}"/>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F1896342-BF58-3A09-5E65-F6EF7CCFF5A9}"/>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2" name="TextBox 11">
            <a:extLst>
              <a:ext uri="{FF2B5EF4-FFF2-40B4-BE49-F238E27FC236}">
                <a16:creationId xmlns:a16="http://schemas.microsoft.com/office/drawing/2014/main" id="{DBFDCBE1-02C0-29B9-337D-E471C5B37457}"/>
              </a:ext>
            </a:extLst>
          </p:cNvPr>
          <p:cNvSpPr txBox="1"/>
          <p:nvPr/>
        </p:nvSpPr>
        <p:spPr>
          <a:xfrm>
            <a:off x="5154358" y="1836906"/>
            <a:ext cx="1662844" cy="307777"/>
          </a:xfrm>
          <a:prstGeom prst="rect">
            <a:avLst/>
          </a:prstGeom>
          <a:noFill/>
        </p:spPr>
        <p:txBody>
          <a:bodyPr wrap="square" rtlCol="0">
            <a:spAutoFit/>
          </a:bodyPr>
          <a:lstStyle/>
          <a:p>
            <a:r>
              <a:rPr lang="en-US" sz="1400" dirty="0"/>
              <a:t>South-East(US)</a:t>
            </a:r>
          </a:p>
        </p:txBody>
      </p:sp>
      <p:sp>
        <p:nvSpPr>
          <p:cNvPr id="19" name="TextBox 18">
            <a:extLst>
              <a:ext uri="{FF2B5EF4-FFF2-40B4-BE49-F238E27FC236}">
                <a16:creationId xmlns:a16="http://schemas.microsoft.com/office/drawing/2014/main" id="{133D0EC0-0374-E64F-872C-9910D96909E2}"/>
              </a:ext>
            </a:extLst>
          </p:cNvPr>
          <p:cNvSpPr txBox="1"/>
          <p:nvPr/>
        </p:nvSpPr>
        <p:spPr>
          <a:xfrm>
            <a:off x="8977333" y="1836906"/>
            <a:ext cx="1662844" cy="307777"/>
          </a:xfrm>
          <a:prstGeom prst="rect">
            <a:avLst/>
          </a:prstGeom>
          <a:noFill/>
        </p:spPr>
        <p:txBody>
          <a:bodyPr wrap="square" rtlCol="0">
            <a:spAutoFit/>
          </a:bodyPr>
          <a:lstStyle/>
          <a:p>
            <a:r>
              <a:rPr lang="en-US" sz="1400" dirty="0"/>
              <a:t>South-West(US)</a:t>
            </a:r>
          </a:p>
        </p:txBody>
      </p:sp>
      <p:pic>
        <p:nvPicPr>
          <p:cNvPr id="10" name="Picture 9">
            <a:extLst>
              <a:ext uri="{FF2B5EF4-FFF2-40B4-BE49-F238E27FC236}">
                <a16:creationId xmlns:a16="http://schemas.microsoft.com/office/drawing/2014/main" id="{B4DAAE1D-9C54-4032-D8A1-43BBE9A110FC}"/>
              </a:ext>
            </a:extLst>
          </p:cNvPr>
          <p:cNvPicPr>
            <a:picLocks noChangeAspect="1"/>
          </p:cNvPicPr>
          <p:nvPr/>
        </p:nvPicPr>
        <p:blipFill>
          <a:blip r:embed="rId3"/>
          <a:stretch>
            <a:fillRect/>
          </a:stretch>
        </p:blipFill>
        <p:spPr>
          <a:xfrm>
            <a:off x="-1" y="2519479"/>
            <a:ext cx="4147963" cy="2648812"/>
          </a:xfrm>
          <a:prstGeom prst="rect">
            <a:avLst/>
          </a:prstGeom>
        </p:spPr>
      </p:pic>
      <p:pic>
        <p:nvPicPr>
          <p:cNvPr id="14" name="Picture 13">
            <a:extLst>
              <a:ext uri="{FF2B5EF4-FFF2-40B4-BE49-F238E27FC236}">
                <a16:creationId xmlns:a16="http://schemas.microsoft.com/office/drawing/2014/main" id="{651C26C1-86CD-1E35-2FBF-CC2AA9B15B3C}"/>
              </a:ext>
            </a:extLst>
          </p:cNvPr>
          <p:cNvPicPr>
            <a:picLocks noChangeAspect="1"/>
          </p:cNvPicPr>
          <p:nvPr/>
        </p:nvPicPr>
        <p:blipFill>
          <a:blip r:embed="rId4"/>
          <a:stretch>
            <a:fillRect/>
          </a:stretch>
        </p:blipFill>
        <p:spPr>
          <a:xfrm>
            <a:off x="4015216" y="2519479"/>
            <a:ext cx="4056097" cy="2685961"/>
          </a:xfrm>
          <a:prstGeom prst="rect">
            <a:avLst/>
          </a:prstGeom>
        </p:spPr>
      </p:pic>
      <p:pic>
        <p:nvPicPr>
          <p:cNvPr id="16" name="Picture 15">
            <a:extLst>
              <a:ext uri="{FF2B5EF4-FFF2-40B4-BE49-F238E27FC236}">
                <a16:creationId xmlns:a16="http://schemas.microsoft.com/office/drawing/2014/main" id="{E09E1F0B-3B6A-BCEB-4F1B-01E381465209}"/>
              </a:ext>
            </a:extLst>
          </p:cNvPr>
          <p:cNvPicPr>
            <a:picLocks noChangeAspect="1"/>
          </p:cNvPicPr>
          <p:nvPr/>
        </p:nvPicPr>
        <p:blipFill>
          <a:blip r:embed="rId5"/>
          <a:stretch>
            <a:fillRect/>
          </a:stretch>
        </p:blipFill>
        <p:spPr>
          <a:xfrm>
            <a:off x="8387898" y="2519479"/>
            <a:ext cx="3697363" cy="2648812"/>
          </a:xfrm>
          <a:prstGeom prst="rect">
            <a:avLst/>
          </a:prstGeom>
        </p:spPr>
      </p:pic>
      <p:sp>
        <p:nvSpPr>
          <p:cNvPr id="24" name="Arrow: Curved Up 23">
            <a:extLst>
              <a:ext uri="{FF2B5EF4-FFF2-40B4-BE49-F238E27FC236}">
                <a16:creationId xmlns:a16="http://schemas.microsoft.com/office/drawing/2014/main" id="{0EEB4400-C257-7E52-9758-DD580BE3C504}"/>
              </a:ext>
            </a:extLst>
          </p:cNvPr>
          <p:cNvSpPr/>
          <p:nvPr/>
        </p:nvSpPr>
        <p:spPr>
          <a:xfrm>
            <a:off x="10077553" y="2613987"/>
            <a:ext cx="318052" cy="21203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5" name="Arrow: Curved Up 24">
            <a:extLst>
              <a:ext uri="{FF2B5EF4-FFF2-40B4-BE49-F238E27FC236}">
                <a16:creationId xmlns:a16="http://schemas.microsoft.com/office/drawing/2014/main" id="{533E6313-CFD2-6568-1181-B6E81C076753}"/>
              </a:ext>
            </a:extLst>
          </p:cNvPr>
          <p:cNvSpPr/>
          <p:nvPr/>
        </p:nvSpPr>
        <p:spPr>
          <a:xfrm>
            <a:off x="1969923" y="2826022"/>
            <a:ext cx="318052" cy="21203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85A1EAA0-D70F-8BB7-B337-42AB7DEB3039}"/>
              </a:ext>
            </a:extLst>
          </p:cNvPr>
          <p:cNvSpPr txBox="1"/>
          <p:nvPr/>
        </p:nvSpPr>
        <p:spPr>
          <a:xfrm>
            <a:off x="6609803" y="4223853"/>
            <a:ext cx="1139687" cy="584775"/>
          </a:xfrm>
          <a:prstGeom prst="rect">
            <a:avLst/>
          </a:prstGeom>
          <a:noFill/>
        </p:spPr>
        <p:txBody>
          <a:bodyPr wrap="square" rtlCol="0">
            <a:spAutoFit/>
          </a:bodyPr>
          <a:lstStyle/>
          <a:p>
            <a:r>
              <a:rPr lang="en-US" sz="1600" dirty="0"/>
              <a:t>  Reseller</a:t>
            </a:r>
          </a:p>
          <a:p>
            <a:r>
              <a:rPr lang="en-US" sz="1600" dirty="0"/>
              <a:t>(150,512)</a:t>
            </a:r>
          </a:p>
        </p:txBody>
      </p:sp>
      <p:cxnSp>
        <p:nvCxnSpPr>
          <p:cNvPr id="20" name="Straight Arrow Connector 19">
            <a:extLst>
              <a:ext uri="{FF2B5EF4-FFF2-40B4-BE49-F238E27FC236}">
                <a16:creationId xmlns:a16="http://schemas.microsoft.com/office/drawing/2014/main" id="{DF9B8E2F-CC48-187D-58E4-8084EA7A7DC3}"/>
              </a:ext>
            </a:extLst>
          </p:cNvPr>
          <p:cNvCxnSpPr>
            <a:endCxn id="26" idx="1"/>
          </p:cNvCxnSpPr>
          <p:nvPr/>
        </p:nvCxnSpPr>
        <p:spPr>
          <a:xfrm>
            <a:off x="6228522" y="4572000"/>
            <a:ext cx="381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25DC8970-3086-B0B3-74EF-7819DD2B03FD}"/>
              </a:ext>
            </a:extLst>
          </p:cNvPr>
          <p:cNvGrpSpPr/>
          <p:nvPr/>
        </p:nvGrpSpPr>
        <p:grpSpPr>
          <a:xfrm>
            <a:off x="10640177" y="1228806"/>
            <a:ext cx="1311613" cy="809006"/>
            <a:chOff x="9588998" y="749363"/>
            <a:chExt cx="1116678" cy="809006"/>
          </a:xfrm>
        </p:grpSpPr>
        <p:sp>
          <p:nvSpPr>
            <p:cNvPr id="28" name="Rectangle 27">
              <a:extLst>
                <a:ext uri="{FF2B5EF4-FFF2-40B4-BE49-F238E27FC236}">
                  <a16:creationId xmlns:a16="http://schemas.microsoft.com/office/drawing/2014/main" id="{2DABD9E0-CB64-98DF-4D49-252D5972F28B}"/>
                </a:ext>
              </a:extLst>
            </p:cNvPr>
            <p:cNvSpPr/>
            <p:nvPr/>
          </p:nvSpPr>
          <p:spPr>
            <a:xfrm>
              <a:off x="9704318" y="107702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4296A98-33B9-8B4F-D4D7-023F1C6A42F7}"/>
                </a:ext>
              </a:extLst>
            </p:cNvPr>
            <p:cNvSpPr txBox="1"/>
            <p:nvPr/>
          </p:nvSpPr>
          <p:spPr>
            <a:xfrm>
              <a:off x="9861755" y="987723"/>
              <a:ext cx="842211" cy="338554"/>
            </a:xfrm>
            <a:prstGeom prst="rect">
              <a:avLst/>
            </a:prstGeom>
            <a:noFill/>
          </p:spPr>
          <p:txBody>
            <a:bodyPr wrap="square" rtlCol="0">
              <a:spAutoFit/>
            </a:bodyPr>
            <a:lstStyle/>
            <a:p>
              <a:r>
                <a:rPr lang="en-US" sz="1600" dirty="0"/>
                <a:t>Online</a:t>
              </a:r>
            </a:p>
          </p:txBody>
        </p:sp>
        <p:sp>
          <p:nvSpPr>
            <p:cNvPr id="30" name="Rectangle 29">
              <a:extLst>
                <a:ext uri="{FF2B5EF4-FFF2-40B4-BE49-F238E27FC236}">
                  <a16:creationId xmlns:a16="http://schemas.microsoft.com/office/drawing/2014/main" id="{7F89BB43-D8C8-447F-22B7-16EC86E1804D}"/>
                </a:ext>
              </a:extLst>
            </p:cNvPr>
            <p:cNvSpPr/>
            <p:nvPr/>
          </p:nvSpPr>
          <p:spPr>
            <a:xfrm>
              <a:off x="9704318" y="1295181"/>
              <a:ext cx="168442" cy="156410"/>
            </a:xfrm>
            <a:prstGeom prst="rect">
              <a:avLst/>
            </a:prstGeom>
            <a:solidFill>
              <a:srgbClr val="D3D6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7C1DB5A-81C0-8517-7452-C54A5EBE03E3}"/>
                </a:ext>
              </a:extLst>
            </p:cNvPr>
            <p:cNvSpPr txBox="1"/>
            <p:nvPr/>
          </p:nvSpPr>
          <p:spPr>
            <a:xfrm>
              <a:off x="9861755" y="1219815"/>
              <a:ext cx="843921" cy="338554"/>
            </a:xfrm>
            <a:prstGeom prst="rect">
              <a:avLst/>
            </a:prstGeom>
            <a:noFill/>
          </p:spPr>
          <p:txBody>
            <a:bodyPr wrap="square" rtlCol="0">
              <a:spAutoFit/>
            </a:bodyPr>
            <a:lstStyle/>
            <a:p>
              <a:r>
                <a:rPr lang="en-US" sz="1600" dirty="0"/>
                <a:t>Reseller</a:t>
              </a:r>
            </a:p>
          </p:txBody>
        </p:sp>
        <p:sp>
          <p:nvSpPr>
            <p:cNvPr id="32" name="TextBox 31">
              <a:extLst>
                <a:ext uri="{FF2B5EF4-FFF2-40B4-BE49-F238E27FC236}">
                  <a16:creationId xmlns:a16="http://schemas.microsoft.com/office/drawing/2014/main" id="{52904C43-3032-7E34-999E-3A9969C64BA7}"/>
                </a:ext>
              </a:extLst>
            </p:cNvPr>
            <p:cNvSpPr txBox="1"/>
            <p:nvPr/>
          </p:nvSpPr>
          <p:spPr>
            <a:xfrm>
              <a:off x="9588998" y="749363"/>
              <a:ext cx="946525" cy="584775"/>
            </a:xfrm>
            <a:prstGeom prst="rect">
              <a:avLst/>
            </a:prstGeom>
            <a:noFill/>
          </p:spPr>
          <p:txBody>
            <a:bodyPr wrap="square" rtlCol="0">
              <a:spAutoFit/>
            </a:bodyPr>
            <a:lstStyle/>
            <a:p>
              <a:r>
                <a:rPr lang="en-US" sz="1600" b="1" dirty="0"/>
                <a:t>Channels</a:t>
              </a:r>
            </a:p>
          </p:txBody>
        </p:sp>
      </p:grpSp>
      <p:sp>
        <p:nvSpPr>
          <p:cNvPr id="2" name="TextBox 1">
            <a:extLst>
              <a:ext uri="{FF2B5EF4-FFF2-40B4-BE49-F238E27FC236}">
                <a16:creationId xmlns:a16="http://schemas.microsoft.com/office/drawing/2014/main" id="{600A4F8C-F7DB-F43D-977E-7AA8B7C0C808}"/>
              </a:ext>
            </a:extLst>
          </p:cNvPr>
          <p:cNvSpPr txBox="1"/>
          <p:nvPr/>
        </p:nvSpPr>
        <p:spPr>
          <a:xfrm>
            <a:off x="190870" y="5205440"/>
            <a:ext cx="11811740" cy="1107996"/>
          </a:xfrm>
          <a:prstGeom prst="rect">
            <a:avLst/>
          </a:prstGeom>
          <a:noFill/>
        </p:spPr>
        <p:txBody>
          <a:bodyPr wrap="square" rtlCol="0">
            <a:spAutoFit/>
          </a:bodyPr>
          <a:lstStyle/>
          <a:p>
            <a:r>
              <a:rPr lang="en-GB" dirty="0"/>
              <a:t>Comment:</a:t>
            </a:r>
          </a:p>
          <a:p>
            <a:pPr marL="285750" indent="-285750">
              <a:buFont typeface="Arial" panose="020B0604020202020204" pitchFamily="34" charset="0"/>
              <a:buChar char="•"/>
            </a:pPr>
            <a:r>
              <a:rPr lang="en-GB" sz="1600" b="0" i="0" dirty="0">
                <a:solidFill>
                  <a:srgbClr val="252423"/>
                </a:solidFill>
                <a:effectLst/>
              </a:rPr>
              <a:t>South-east Online (335.94% increase) trended up while Reseller (109.66% decrease) trended down between 2011 and 2014.﻿Profit anomaly was in 2012 when Reseller had a low of ($120,996).﻿</a:t>
            </a:r>
          </a:p>
          <a:p>
            <a:pPr marL="285750" indent="-285750">
              <a:buFont typeface="Arial" panose="020B0604020202020204" pitchFamily="34" charset="0"/>
              <a:buChar char="•"/>
            </a:pPr>
            <a:r>
              <a:rPr lang="en-GB" sz="1600" dirty="0">
                <a:solidFill>
                  <a:srgbClr val="252423"/>
                </a:solidFill>
              </a:rPr>
              <a:t>North-West Us: </a:t>
            </a:r>
            <a:r>
              <a:rPr lang="en-GB" sz="1600" b="0" i="0" dirty="0">
                <a:solidFill>
                  <a:srgbClr val="252423"/>
                </a:solidFill>
                <a:effectLst/>
              </a:rPr>
              <a:t>Online (126.39% increase) trended up while Reseller (79.62% decrease) trended down between 2011 and 2014</a:t>
            </a:r>
            <a:r>
              <a:rPr lang="en-GB" sz="1600" b="0" i="0" dirty="0">
                <a:solidFill>
                  <a:srgbClr val="252423"/>
                </a:solidFill>
                <a:effectLst/>
                <a:latin typeface="Segoe UI" panose="020B0502040204020203" pitchFamily="34" charset="0"/>
              </a:rPr>
              <a:t>.</a:t>
            </a:r>
            <a:endParaRPr lang="en-GB" sz="1600" dirty="0"/>
          </a:p>
        </p:txBody>
      </p:sp>
    </p:spTree>
    <p:extLst>
      <p:ext uri="{BB962C8B-B14F-4D97-AF65-F5344CB8AC3E}">
        <p14:creationId xmlns:p14="http://schemas.microsoft.com/office/powerpoint/2010/main" val="1009178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941BD6-9CD5-1CAD-435F-B83D38565515}"/>
              </a:ext>
            </a:extLst>
          </p:cNvPr>
          <p:cNvPicPr>
            <a:picLocks noChangeAspect="1"/>
          </p:cNvPicPr>
          <p:nvPr/>
        </p:nvPicPr>
        <p:blipFill>
          <a:blip r:embed="rId2">
            <a:alphaModFix amt="35000"/>
          </a:blip>
          <a:stretch>
            <a:fillRect/>
          </a:stretch>
        </p:blipFill>
        <p:spPr>
          <a:xfrm>
            <a:off x="1537253" y="589861"/>
            <a:ext cx="8017565" cy="5678277"/>
          </a:xfrm>
          <a:prstGeom prst="rect">
            <a:avLst/>
          </a:prstGeom>
        </p:spPr>
      </p:pic>
      <p:sp>
        <p:nvSpPr>
          <p:cNvPr id="2" name="TextBox 1">
            <a:extLst>
              <a:ext uri="{FF2B5EF4-FFF2-40B4-BE49-F238E27FC236}">
                <a16:creationId xmlns:a16="http://schemas.microsoft.com/office/drawing/2014/main" id="{5BD79B84-8822-402D-6D0E-7FD7C60211A5}"/>
              </a:ext>
            </a:extLst>
          </p:cNvPr>
          <p:cNvSpPr txBox="1"/>
          <p:nvPr/>
        </p:nvSpPr>
        <p:spPr>
          <a:xfrm>
            <a:off x="126925" y="25756"/>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3" name="TextBox 2">
            <a:extLst>
              <a:ext uri="{FF2B5EF4-FFF2-40B4-BE49-F238E27FC236}">
                <a16:creationId xmlns:a16="http://schemas.microsoft.com/office/drawing/2014/main" id="{7FB76E17-9973-70AC-0D0E-C9551D87834F}"/>
              </a:ext>
            </a:extLst>
          </p:cNvPr>
          <p:cNvSpPr txBox="1"/>
          <p:nvPr/>
        </p:nvSpPr>
        <p:spPr>
          <a:xfrm>
            <a:off x="1192696" y="954157"/>
            <a:ext cx="7633252" cy="5632311"/>
          </a:xfrm>
          <a:prstGeom prst="rect">
            <a:avLst/>
          </a:prstGeom>
          <a:noFill/>
        </p:spPr>
        <p:txBody>
          <a:bodyPr wrap="square" rtlCol="0">
            <a:spAutoFit/>
          </a:bodyPr>
          <a:lstStyle/>
          <a:p>
            <a:r>
              <a:rPr lang="en-US" sz="2400" b="1" dirty="0"/>
              <a:t>Business Overview</a:t>
            </a:r>
          </a:p>
          <a:p>
            <a:endParaRPr lang="en-US" sz="2400" b="1" dirty="0"/>
          </a:p>
          <a:p>
            <a:r>
              <a:rPr lang="en-US" sz="2400" b="1" dirty="0"/>
              <a:t>Executive Summary</a:t>
            </a:r>
          </a:p>
          <a:p>
            <a:endParaRPr lang="en-US" sz="2400" b="1" dirty="0"/>
          </a:p>
          <a:p>
            <a:r>
              <a:rPr lang="en-US" sz="2400" b="1" dirty="0"/>
              <a:t>Financial and Demographics performance</a:t>
            </a:r>
          </a:p>
          <a:p>
            <a:endParaRPr lang="en-US" sz="2400" b="1" dirty="0"/>
          </a:p>
          <a:p>
            <a:r>
              <a:rPr lang="en-US" sz="2400" b="1" dirty="0"/>
              <a:t>Market Share &amp; Competitors</a:t>
            </a:r>
          </a:p>
          <a:p>
            <a:endParaRPr lang="en-US" sz="2400" b="1" dirty="0"/>
          </a:p>
          <a:p>
            <a:r>
              <a:rPr lang="en-US" sz="2400" b="1" dirty="0"/>
              <a:t>Market Basket Analysis</a:t>
            </a:r>
          </a:p>
          <a:p>
            <a:endParaRPr lang="en-US" sz="2400" b="1" dirty="0"/>
          </a:p>
          <a:p>
            <a:r>
              <a:rPr lang="en-US" sz="2400" b="1" dirty="0"/>
              <a:t>5 Years Sales Forecast</a:t>
            </a:r>
          </a:p>
          <a:p>
            <a:endParaRPr lang="en-US" sz="2400" b="1" dirty="0"/>
          </a:p>
          <a:p>
            <a:r>
              <a:rPr lang="en-US" sz="2400" b="1" dirty="0"/>
              <a:t>AHG Strategy</a:t>
            </a:r>
          </a:p>
          <a:p>
            <a:endParaRPr lang="en-US" sz="2400" b="1" dirty="0"/>
          </a:p>
          <a:p>
            <a:r>
              <a:rPr lang="en-US" sz="2400" b="1" dirty="0"/>
              <a:t>Conclusion, Recommendation &amp; Acknowledgements</a:t>
            </a:r>
          </a:p>
        </p:txBody>
      </p:sp>
      <p:sp>
        <p:nvSpPr>
          <p:cNvPr id="11" name="Oval 10">
            <a:extLst>
              <a:ext uri="{FF2B5EF4-FFF2-40B4-BE49-F238E27FC236}">
                <a16:creationId xmlns:a16="http://schemas.microsoft.com/office/drawing/2014/main" id="{B04F1E7E-8569-F45F-18FE-D66EAE4287DD}"/>
              </a:ext>
            </a:extLst>
          </p:cNvPr>
          <p:cNvSpPr/>
          <p:nvPr/>
        </p:nvSpPr>
        <p:spPr>
          <a:xfrm>
            <a:off x="126925" y="2415736"/>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3</a:t>
            </a:r>
          </a:p>
        </p:txBody>
      </p:sp>
      <p:sp>
        <p:nvSpPr>
          <p:cNvPr id="12" name="Oval 11">
            <a:extLst>
              <a:ext uri="{FF2B5EF4-FFF2-40B4-BE49-F238E27FC236}">
                <a16:creationId xmlns:a16="http://schemas.microsoft.com/office/drawing/2014/main" id="{65980D40-72DF-6546-12F8-33ABE8D1170A}"/>
              </a:ext>
            </a:extLst>
          </p:cNvPr>
          <p:cNvSpPr/>
          <p:nvPr/>
        </p:nvSpPr>
        <p:spPr>
          <a:xfrm>
            <a:off x="89964" y="6002194"/>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8</a:t>
            </a:r>
          </a:p>
        </p:txBody>
      </p:sp>
      <p:sp>
        <p:nvSpPr>
          <p:cNvPr id="13" name="Oval 12">
            <a:extLst>
              <a:ext uri="{FF2B5EF4-FFF2-40B4-BE49-F238E27FC236}">
                <a16:creationId xmlns:a16="http://schemas.microsoft.com/office/drawing/2014/main" id="{1CB775DC-4D8A-33A3-7BED-D421491AF440}"/>
              </a:ext>
            </a:extLst>
          </p:cNvPr>
          <p:cNvSpPr/>
          <p:nvPr/>
        </p:nvSpPr>
        <p:spPr>
          <a:xfrm>
            <a:off x="89968" y="3120887"/>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4</a:t>
            </a:r>
          </a:p>
        </p:txBody>
      </p:sp>
      <p:sp>
        <p:nvSpPr>
          <p:cNvPr id="14" name="Oval 13">
            <a:extLst>
              <a:ext uri="{FF2B5EF4-FFF2-40B4-BE49-F238E27FC236}">
                <a16:creationId xmlns:a16="http://schemas.microsoft.com/office/drawing/2014/main" id="{9FAAF0FA-EAE9-A5C9-3022-19B0E2148453}"/>
              </a:ext>
            </a:extLst>
          </p:cNvPr>
          <p:cNvSpPr/>
          <p:nvPr/>
        </p:nvSpPr>
        <p:spPr>
          <a:xfrm>
            <a:off x="86648" y="3827039"/>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5</a:t>
            </a:r>
          </a:p>
        </p:txBody>
      </p:sp>
      <p:sp>
        <p:nvSpPr>
          <p:cNvPr id="15" name="Oval 14">
            <a:extLst>
              <a:ext uri="{FF2B5EF4-FFF2-40B4-BE49-F238E27FC236}">
                <a16:creationId xmlns:a16="http://schemas.microsoft.com/office/drawing/2014/main" id="{FCA4EF95-1EA7-2EAF-03AA-2E19B9A582D7}"/>
              </a:ext>
            </a:extLst>
          </p:cNvPr>
          <p:cNvSpPr/>
          <p:nvPr/>
        </p:nvSpPr>
        <p:spPr>
          <a:xfrm>
            <a:off x="86649" y="4526630"/>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6</a:t>
            </a:r>
          </a:p>
        </p:txBody>
      </p:sp>
      <p:sp>
        <p:nvSpPr>
          <p:cNvPr id="16" name="Oval 15">
            <a:extLst>
              <a:ext uri="{FF2B5EF4-FFF2-40B4-BE49-F238E27FC236}">
                <a16:creationId xmlns:a16="http://schemas.microsoft.com/office/drawing/2014/main" id="{9AC395E0-953F-67A1-E19D-A48A52418CF9}"/>
              </a:ext>
            </a:extLst>
          </p:cNvPr>
          <p:cNvSpPr/>
          <p:nvPr/>
        </p:nvSpPr>
        <p:spPr>
          <a:xfrm>
            <a:off x="89963" y="5238342"/>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7</a:t>
            </a:r>
          </a:p>
        </p:txBody>
      </p:sp>
      <p:sp>
        <p:nvSpPr>
          <p:cNvPr id="17" name="Oval 16">
            <a:extLst>
              <a:ext uri="{FF2B5EF4-FFF2-40B4-BE49-F238E27FC236}">
                <a16:creationId xmlns:a16="http://schemas.microsoft.com/office/drawing/2014/main" id="{2E103159-3E8F-9A5A-816A-931ABAA7CC93}"/>
              </a:ext>
            </a:extLst>
          </p:cNvPr>
          <p:cNvSpPr/>
          <p:nvPr/>
        </p:nvSpPr>
        <p:spPr>
          <a:xfrm>
            <a:off x="116472" y="1639035"/>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2</a:t>
            </a:r>
          </a:p>
        </p:txBody>
      </p:sp>
      <p:sp>
        <p:nvSpPr>
          <p:cNvPr id="18" name="Oval 17">
            <a:extLst>
              <a:ext uri="{FF2B5EF4-FFF2-40B4-BE49-F238E27FC236}">
                <a16:creationId xmlns:a16="http://schemas.microsoft.com/office/drawing/2014/main" id="{2A317F81-9D6B-6316-50E7-3590678AAD6E}"/>
              </a:ext>
            </a:extLst>
          </p:cNvPr>
          <p:cNvSpPr/>
          <p:nvPr/>
        </p:nvSpPr>
        <p:spPr>
          <a:xfrm>
            <a:off x="126925" y="954157"/>
            <a:ext cx="742121" cy="543339"/>
          </a:xfrm>
          <a:prstGeom prst="ellipse">
            <a:avLst/>
          </a:prstGeom>
          <a:solidFill>
            <a:schemeClr val="accent3">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b="1" dirty="0"/>
              <a:t>1</a:t>
            </a:r>
          </a:p>
        </p:txBody>
      </p:sp>
      <p:grpSp>
        <p:nvGrpSpPr>
          <p:cNvPr id="19" name="Group 18">
            <a:extLst>
              <a:ext uri="{FF2B5EF4-FFF2-40B4-BE49-F238E27FC236}">
                <a16:creationId xmlns:a16="http://schemas.microsoft.com/office/drawing/2014/main" id="{33862D32-B635-A5BC-EE91-A4026659E746}"/>
              </a:ext>
            </a:extLst>
          </p:cNvPr>
          <p:cNvGrpSpPr/>
          <p:nvPr/>
        </p:nvGrpSpPr>
        <p:grpSpPr>
          <a:xfrm>
            <a:off x="11469629" y="70597"/>
            <a:ext cx="727962" cy="868538"/>
            <a:chOff x="11464038" y="33830"/>
            <a:chExt cx="661737" cy="836394"/>
          </a:xfrm>
        </p:grpSpPr>
        <p:pic>
          <p:nvPicPr>
            <p:cNvPr id="20" name="Picture 19">
              <a:extLst>
                <a:ext uri="{FF2B5EF4-FFF2-40B4-BE49-F238E27FC236}">
                  <a16:creationId xmlns:a16="http://schemas.microsoft.com/office/drawing/2014/main" id="{0829E6A6-76DD-4941-F259-F5A59245D1FB}"/>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7B927C17-8F63-F66E-4901-587171D745AD}"/>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Tree>
    <p:extLst>
      <p:ext uri="{BB962C8B-B14F-4D97-AF65-F5344CB8AC3E}">
        <p14:creationId xmlns:p14="http://schemas.microsoft.com/office/powerpoint/2010/main" val="267647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4CFD79-331E-7178-C30B-7F20E230E5D4}"/>
              </a:ext>
            </a:extLst>
          </p:cNvPr>
          <p:cNvSpPr txBox="1"/>
          <p:nvPr/>
        </p:nvSpPr>
        <p:spPr>
          <a:xfrm>
            <a:off x="1414818" y="176294"/>
            <a:ext cx="9362364" cy="1077218"/>
          </a:xfrm>
          <a:prstGeom prst="rect">
            <a:avLst/>
          </a:prstGeom>
          <a:noFill/>
        </p:spPr>
        <p:txBody>
          <a:bodyPr wrap="square" rtlCol="0">
            <a:spAutoFit/>
          </a:bodyPr>
          <a:lstStyle/>
          <a:p>
            <a:r>
              <a:rPr lang="en-US" sz="3600" dirty="0">
                <a:latin typeface="Arial Black" panose="020B0A04020102020204" pitchFamily="34" charset="0"/>
              </a:rPr>
              <a:t>Is the business making profit? </a:t>
            </a:r>
            <a:r>
              <a:rPr lang="en-US" sz="3600" dirty="0">
                <a:solidFill>
                  <a:srgbClr val="C00000"/>
                </a:solidFill>
                <a:latin typeface="Arial Black" panose="020B0A04020102020204" pitchFamily="34" charset="0"/>
              </a:rPr>
              <a:t>- </a:t>
            </a:r>
            <a:r>
              <a:rPr lang="en-US" sz="2800" dirty="0">
                <a:solidFill>
                  <a:srgbClr val="C00000"/>
                </a:solidFill>
                <a:latin typeface="Arial Black" panose="020B0A04020102020204" pitchFamily="34" charset="0"/>
              </a:rPr>
              <a:t>Region</a:t>
            </a:r>
          </a:p>
        </p:txBody>
      </p:sp>
      <p:sp>
        <p:nvSpPr>
          <p:cNvPr id="5" name="Oval 4">
            <a:extLst>
              <a:ext uri="{FF2B5EF4-FFF2-40B4-BE49-F238E27FC236}">
                <a16:creationId xmlns:a16="http://schemas.microsoft.com/office/drawing/2014/main" id="{CC523F9D-9CC5-586E-38A2-AF7D787998FB}"/>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3.3</a:t>
            </a:r>
          </a:p>
        </p:txBody>
      </p:sp>
      <p:grpSp>
        <p:nvGrpSpPr>
          <p:cNvPr id="6" name="Group 5">
            <a:extLst>
              <a:ext uri="{FF2B5EF4-FFF2-40B4-BE49-F238E27FC236}">
                <a16:creationId xmlns:a16="http://schemas.microsoft.com/office/drawing/2014/main" id="{B001B838-1414-960D-1FFB-0FE03247079E}"/>
              </a:ext>
            </a:extLst>
          </p:cNvPr>
          <p:cNvGrpSpPr/>
          <p:nvPr/>
        </p:nvGrpSpPr>
        <p:grpSpPr>
          <a:xfrm>
            <a:off x="11464038" y="2012"/>
            <a:ext cx="727962" cy="868538"/>
            <a:chOff x="11464038" y="33830"/>
            <a:chExt cx="661737" cy="836394"/>
          </a:xfrm>
        </p:grpSpPr>
        <p:pic>
          <p:nvPicPr>
            <p:cNvPr id="7" name="Picture 6">
              <a:extLst>
                <a:ext uri="{FF2B5EF4-FFF2-40B4-BE49-F238E27FC236}">
                  <a16:creationId xmlns:a16="http://schemas.microsoft.com/office/drawing/2014/main" id="{8DD49BD5-865B-AF25-05F2-7417D9D8B36C}"/>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ACFC6FF-81BF-4B0E-0D80-48E4F50F2FF0}"/>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 name="TextBox 8">
            <a:extLst>
              <a:ext uri="{FF2B5EF4-FFF2-40B4-BE49-F238E27FC236}">
                <a16:creationId xmlns:a16="http://schemas.microsoft.com/office/drawing/2014/main" id="{BB9CCB5D-CB75-9CE3-5B49-5A92D60F31D4}"/>
              </a:ext>
            </a:extLst>
          </p:cNvPr>
          <p:cNvSpPr txBox="1"/>
          <p:nvPr/>
        </p:nvSpPr>
        <p:spPr>
          <a:xfrm>
            <a:off x="1669903" y="1360153"/>
            <a:ext cx="1662844" cy="338554"/>
          </a:xfrm>
          <a:prstGeom prst="rect">
            <a:avLst/>
          </a:prstGeom>
          <a:noFill/>
        </p:spPr>
        <p:txBody>
          <a:bodyPr wrap="square" rtlCol="0">
            <a:spAutoFit/>
          </a:bodyPr>
          <a:lstStyle/>
          <a:p>
            <a:r>
              <a:rPr lang="en-US" sz="1600" dirty="0"/>
              <a:t>United Kingdom</a:t>
            </a:r>
          </a:p>
        </p:txBody>
      </p:sp>
      <p:pic>
        <p:nvPicPr>
          <p:cNvPr id="10" name="Picture 9">
            <a:extLst>
              <a:ext uri="{FF2B5EF4-FFF2-40B4-BE49-F238E27FC236}">
                <a16:creationId xmlns:a16="http://schemas.microsoft.com/office/drawing/2014/main" id="{4660F165-4052-8594-93A4-D22B4E87FDAF}"/>
              </a:ext>
            </a:extLst>
          </p:cNvPr>
          <p:cNvPicPr>
            <a:picLocks noChangeAspect="1"/>
          </p:cNvPicPr>
          <p:nvPr/>
        </p:nvPicPr>
        <p:blipFill>
          <a:blip r:embed="rId3"/>
          <a:stretch>
            <a:fillRect/>
          </a:stretch>
        </p:blipFill>
        <p:spPr>
          <a:xfrm>
            <a:off x="626091" y="1865412"/>
            <a:ext cx="5144218" cy="3524742"/>
          </a:xfrm>
          <a:prstGeom prst="rect">
            <a:avLst/>
          </a:prstGeom>
        </p:spPr>
      </p:pic>
      <p:sp>
        <p:nvSpPr>
          <p:cNvPr id="13" name="Arrow: Curved Up 12">
            <a:extLst>
              <a:ext uri="{FF2B5EF4-FFF2-40B4-BE49-F238E27FC236}">
                <a16:creationId xmlns:a16="http://schemas.microsoft.com/office/drawing/2014/main" id="{B1A09FF3-49E6-D84F-50FC-7B50F8659DA9}"/>
              </a:ext>
            </a:extLst>
          </p:cNvPr>
          <p:cNvSpPr/>
          <p:nvPr/>
        </p:nvSpPr>
        <p:spPr>
          <a:xfrm>
            <a:off x="3173721" y="2419369"/>
            <a:ext cx="318052" cy="21203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4DEBB9D1-8A8E-0E13-8259-A24602ACCAA7}"/>
              </a:ext>
            </a:extLst>
          </p:cNvPr>
          <p:cNvCxnSpPr>
            <a:cxnSpLocks/>
          </p:cNvCxnSpPr>
          <p:nvPr/>
        </p:nvCxnSpPr>
        <p:spPr>
          <a:xfrm>
            <a:off x="3332747" y="4823791"/>
            <a:ext cx="673769" cy="15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DC220E4-C13A-297E-971C-18281E263CA4}"/>
              </a:ext>
            </a:extLst>
          </p:cNvPr>
          <p:cNvGrpSpPr/>
          <p:nvPr/>
        </p:nvGrpSpPr>
        <p:grpSpPr>
          <a:xfrm>
            <a:off x="10522097" y="1288548"/>
            <a:ext cx="1311613" cy="809006"/>
            <a:chOff x="9588998" y="749363"/>
            <a:chExt cx="1116678" cy="809006"/>
          </a:xfrm>
        </p:grpSpPr>
        <p:sp>
          <p:nvSpPr>
            <p:cNvPr id="17" name="Rectangle 16">
              <a:extLst>
                <a:ext uri="{FF2B5EF4-FFF2-40B4-BE49-F238E27FC236}">
                  <a16:creationId xmlns:a16="http://schemas.microsoft.com/office/drawing/2014/main" id="{EDAC0C81-5AAD-A219-EE46-11B73656A35F}"/>
                </a:ext>
              </a:extLst>
            </p:cNvPr>
            <p:cNvSpPr/>
            <p:nvPr/>
          </p:nvSpPr>
          <p:spPr>
            <a:xfrm>
              <a:off x="9704318" y="1077024"/>
              <a:ext cx="168442" cy="156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5EB3D5C-BAEE-E5B5-4B83-B1A107B58E11}"/>
                </a:ext>
              </a:extLst>
            </p:cNvPr>
            <p:cNvSpPr txBox="1"/>
            <p:nvPr/>
          </p:nvSpPr>
          <p:spPr>
            <a:xfrm>
              <a:off x="9861755" y="987723"/>
              <a:ext cx="842211" cy="338554"/>
            </a:xfrm>
            <a:prstGeom prst="rect">
              <a:avLst/>
            </a:prstGeom>
            <a:noFill/>
          </p:spPr>
          <p:txBody>
            <a:bodyPr wrap="square" rtlCol="0">
              <a:spAutoFit/>
            </a:bodyPr>
            <a:lstStyle/>
            <a:p>
              <a:r>
                <a:rPr lang="en-US" sz="1600" dirty="0"/>
                <a:t>Online</a:t>
              </a:r>
            </a:p>
          </p:txBody>
        </p:sp>
        <p:sp>
          <p:nvSpPr>
            <p:cNvPr id="19" name="Rectangle 18">
              <a:extLst>
                <a:ext uri="{FF2B5EF4-FFF2-40B4-BE49-F238E27FC236}">
                  <a16:creationId xmlns:a16="http://schemas.microsoft.com/office/drawing/2014/main" id="{EE51F50A-8D73-A5D3-622E-1FB343D021AD}"/>
                </a:ext>
              </a:extLst>
            </p:cNvPr>
            <p:cNvSpPr/>
            <p:nvPr/>
          </p:nvSpPr>
          <p:spPr>
            <a:xfrm>
              <a:off x="9704318" y="1295181"/>
              <a:ext cx="168442" cy="156410"/>
            </a:xfrm>
            <a:prstGeom prst="rect">
              <a:avLst/>
            </a:prstGeom>
            <a:solidFill>
              <a:srgbClr val="D3D6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B4C3A28-373A-EC29-A104-3A1FD36E5AF9}"/>
                </a:ext>
              </a:extLst>
            </p:cNvPr>
            <p:cNvSpPr txBox="1"/>
            <p:nvPr/>
          </p:nvSpPr>
          <p:spPr>
            <a:xfrm>
              <a:off x="9861755" y="1219815"/>
              <a:ext cx="843921" cy="338554"/>
            </a:xfrm>
            <a:prstGeom prst="rect">
              <a:avLst/>
            </a:prstGeom>
            <a:noFill/>
          </p:spPr>
          <p:txBody>
            <a:bodyPr wrap="square" rtlCol="0">
              <a:spAutoFit/>
            </a:bodyPr>
            <a:lstStyle/>
            <a:p>
              <a:r>
                <a:rPr lang="en-US" sz="1600" dirty="0"/>
                <a:t>Reseller</a:t>
              </a:r>
            </a:p>
          </p:txBody>
        </p:sp>
        <p:sp>
          <p:nvSpPr>
            <p:cNvPr id="21" name="TextBox 20">
              <a:extLst>
                <a:ext uri="{FF2B5EF4-FFF2-40B4-BE49-F238E27FC236}">
                  <a16:creationId xmlns:a16="http://schemas.microsoft.com/office/drawing/2014/main" id="{C9C52095-B6FA-55C7-CAFA-B60F9C11F16A}"/>
                </a:ext>
              </a:extLst>
            </p:cNvPr>
            <p:cNvSpPr txBox="1"/>
            <p:nvPr/>
          </p:nvSpPr>
          <p:spPr>
            <a:xfrm>
              <a:off x="9588998" y="749363"/>
              <a:ext cx="946525" cy="584775"/>
            </a:xfrm>
            <a:prstGeom prst="rect">
              <a:avLst/>
            </a:prstGeom>
            <a:noFill/>
          </p:spPr>
          <p:txBody>
            <a:bodyPr wrap="square" rtlCol="0">
              <a:spAutoFit/>
            </a:bodyPr>
            <a:lstStyle/>
            <a:p>
              <a:r>
                <a:rPr lang="en-US" sz="1600" b="1" dirty="0"/>
                <a:t>Channels</a:t>
              </a:r>
            </a:p>
          </p:txBody>
        </p:sp>
      </p:grpSp>
      <p:sp>
        <p:nvSpPr>
          <p:cNvPr id="2" name="TextBox 1">
            <a:extLst>
              <a:ext uri="{FF2B5EF4-FFF2-40B4-BE49-F238E27FC236}">
                <a16:creationId xmlns:a16="http://schemas.microsoft.com/office/drawing/2014/main" id="{18530DCB-D7AA-58B3-6F69-A14652DF2E59}"/>
              </a:ext>
            </a:extLst>
          </p:cNvPr>
          <p:cNvSpPr txBox="1"/>
          <p:nvPr/>
        </p:nvSpPr>
        <p:spPr>
          <a:xfrm>
            <a:off x="6427433" y="2037425"/>
            <a:ext cx="4230115" cy="2031325"/>
          </a:xfrm>
          <a:prstGeom prst="rect">
            <a:avLst/>
          </a:prstGeom>
          <a:noFill/>
        </p:spPr>
        <p:txBody>
          <a:bodyPr wrap="square" rtlCol="0">
            <a:spAutoFit/>
          </a:bodyPr>
          <a:lstStyle/>
          <a:p>
            <a:r>
              <a:rPr lang="en-GB" dirty="0"/>
              <a:t>Comments</a:t>
            </a:r>
          </a:p>
          <a:p>
            <a:r>
              <a:rPr lang="en-GB" dirty="0"/>
              <a:t>The UK experience an increase in online sales between 2012 and 2013 with a 199% increase.</a:t>
            </a:r>
            <a:r>
              <a:rPr lang="en-GB" b="0" i="0" dirty="0">
                <a:solidFill>
                  <a:srgbClr val="252423"/>
                </a:solidFill>
                <a:effectLst/>
              </a:rPr>
              <a:t> Total Profit for resellers started trending up in 2012, rising by 90.34% ($26,664) in 2 years.</a:t>
            </a:r>
            <a:endParaRPr lang="en-GB" dirty="0"/>
          </a:p>
          <a:p>
            <a:endParaRPr lang="en-GB" dirty="0"/>
          </a:p>
        </p:txBody>
      </p:sp>
    </p:spTree>
    <p:extLst>
      <p:ext uri="{BB962C8B-B14F-4D97-AF65-F5344CB8AC3E}">
        <p14:creationId xmlns:p14="http://schemas.microsoft.com/office/powerpoint/2010/main" val="1791905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48811D-DAA8-C908-091A-7EE52E4A4652}"/>
              </a:ext>
            </a:extLst>
          </p:cNvPr>
          <p:cNvGrpSpPr/>
          <p:nvPr/>
        </p:nvGrpSpPr>
        <p:grpSpPr>
          <a:xfrm>
            <a:off x="11593960" y="28867"/>
            <a:ext cx="727962" cy="868538"/>
            <a:chOff x="11464038" y="33830"/>
            <a:chExt cx="661737" cy="836394"/>
          </a:xfrm>
        </p:grpSpPr>
        <p:pic>
          <p:nvPicPr>
            <p:cNvPr id="3" name="Picture 2">
              <a:extLst>
                <a:ext uri="{FF2B5EF4-FFF2-40B4-BE49-F238E27FC236}">
                  <a16:creationId xmlns:a16="http://schemas.microsoft.com/office/drawing/2014/main" id="{F7E4F8B2-2C1A-FA6D-901D-354A8CC1F6EB}"/>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DFAB3020-4050-6C60-15A2-F0C3984C8332}"/>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Oval 4">
            <a:extLst>
              <a:ext uri="{FF2B5EF4-FFF2-40B4-BE49-F238E27FC236}">
                <a16:creationId xmlns:a16="http://schemas.microsoft.com/office/drawing/2014/main" id="{DFCCB2B9-28C5-DDF0-0D57-C82312D0C93C}"/>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6" name="TextBox 5">
            <a:extLst>
              <a:ext uri="{FF2B5EF4-FFF2-40B4-BE49-F238E27FC236}">
                <a16:creationId xmlns:a16="http://schemas.microsoft.com/office/drawing/2014/main" id="{2A3BCCC7-37F6-45B0-C4D1-A6EE840A9866}"/>
              </a:ext>
            </a:extLst>
          </p:cNvPr>
          <p:cNvSpPr txBox="1"/>
          <p:nvPr/>
        </p:nvSpPr>
        <p:spPr>
          <a:xfrm>
            <a:off x="1064787" y="189519"/>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7" name="TextBox 6">
            <a:extLst>
              <a:ext uri="{FF2B5EF4-FFF2-40B4-BE49-F238E27FC236}">
                <a16:creationId xmlns:a16="http://schemas.microsoft.com/office/drawing/2014/main" id="{8374E4FB-CD4E-0D15-A66F-94E85E06412D}"/>
              </a:ext>
            </a:extLst>
          </p:cNvPr>
          <p:cNvSpPr txBox="1"/>
          <p:nvPr/>
        </p:nvSpPr>
        <p:spPr>
          <a:xfrm>
            <a:off x="1068834" y="5920749"/>
            <a:ext cx="6564418" cy="646331"/>
          </a:xfrm>
          <a:prstGeom prst="rect">
            <a:avLst/>
          </a:prstGeom>
          <a:noFill/>
        </p:spPr>
        <p:txBody>
          <a:bodyPr wrap="square" rtlCol="0">
            <a:spAutoFit/>
          </a:bodyPr>
          <a:lstStyle/>
          <a:p>
            <a:r>
              <a:rPr lang="en-US" sz="3600" b="1" dirty="0"/>
              <a:t>Customer Demographics - Online</a:t>
            </a:r>
          </a:p>
        </p:txBody>
      </p:sp>
      <p:pic>
        <p:nvPicPr>
          <p:cNvPr id="10" name="Picture 9">
            <a:extLst>
              <a:ext uri="{FF2B5EF4-FFF2-40B4-BE49-F238E27FC236}">
                <a16:creationId xmlns:a16="http://schemas.microsoft.com/office/drawing/2014/main" id="{40842609-CB4D-1A68-9AAA-4BAFE996DC31}"/>
              </a:ext>
            </a:extLst>
          </p:cNvPr>
          <p:cNvPicPr>
            <a:picLocks noChangeAspect="1"/>
          </p:cNvPicPr>
          <p:nvPr/>
        </p:nvPicPr>
        <p:blipFill rotWithShape="1">
          <a:blip r:embed="rId3"/>
          <a:srcRect r="2258"/>
          <a:stretch/>
        </p:blipFill>
        <p:spPr>
          <a:xfrm>
            <a:off x="7156175" y="1236308"/>
            <a:ext cx="4556154" cy="4532296"/>
          </a:xfrm>
          <a:prstGeom prst="rect">
            <a:avLst/>
          </a:prstGeom>
          <a:ln>
            <a:noFill/>
          </a:ln>
          <a:effectLst>
            <a:softEdge rad="112500"/>
          </a:effectLst>
        </p:spPr>
      </p:pic>
      <p:pic>
        <p:nvPicPr>
          <p:cNvPr id="8" name="Picture 7">
            <a:extLst>
              <a:ext uri="{FF2B5EF4-FFF2-40B4-BE49-F238E27FC236}">
                <a16:creationId xmlns:a16="http://schemas.microsoft.com/office/drawing/2014/main" id="{119ED924-289E-9E3D-F850-4F8C7084EDF8}"/>
              </a:ext>
            </a:extLst>
          </p:cNvPr>
          <p:cNvPicPr>
            <a:picLocks noChangeAspect="1"/>
          </p:cNvPicPr>
          <p:nvPr/>
        </p:nvPicPr>
        <p:blipFill>
          <a:blip r:embed="rId4">
            <a:alphaModFix amt="50000"/>
          </a:blip>
          <a:stretch>
            <a:fillRect/>
          </a:stretch>
        </p:blipFill>
        <p:spPr>
          <a:xfrm>
            <a:off x="1152939" y="1201695"/>
            <a:ext cx="6663169" cy="4719054"/>
          </a:xfrm>
          <a:prstGeom prst="rect">
            <a:avLst/>
          </a:prstGeom>
        </p:spPr>
      </p:pic>
    </p:spTree>
    <p:extLst>
      <p:ext uri="{BB962C8B-B14F-4D97-AF65-F5344CB8AC3E}">
        <p14:creationId xmlns:p14="http://schemas.microsoft.com/office/powerpoint/2010/main" val="2399943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924BE7-07B0-EA29-A6F3-221D79CF8F80}"/>
              </a:ext>
            </a:extLst>
          </p:cNvPr>
          <p:cNvPicPr>
            <a:picLocks noChangeAspect="1"/>
          </p:cNvPicPr>
          <p:nvPr/>
        </p:nvPicPr>
        <p:blipFill>
          <a:blip r:embed="rId2"/>
          <a:stretch>
            <a:fillRect/>
          </a:stretch>
        </p:blipFill>
        <p:spPr>
          <a:xfrm>
            <a:off x="4313940" y="1503360"/>
            <a:ext cx="3019824" cy="654596"/>
          </a:xfrm>
          <a:prstGeom prst="rect">
            <a:avLst/>
          </a:prstGeom>
        </p:spPr>
      </p:pic>
      <p:sp>
        <p:nvSpPr>
          <p:cNvPr id="4" name="TextBox 3">
            <a:extLst>
              <a:ext uri="{FF2B5EF4-FFF2-40B4-BE49-F238E27FC236}">
                <a16:creationId xmlns:a16="http://schemas.microsoft.com/office/drawing/2014/main" id="{F6683F8B-9CB9-B07F-BB36-2CE4346328B1}"/>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5" name="Oval 4">
            <a:extLst>
              <a:ext uri="{FF2B5EF4-FFF2-40B4-BE49-F238E27FC236}">
                <a16:creationId xmlns:a16="http://schemas.microsoft.com/office/drawing/2014/main" id="{DF2E96FF-045B-7D1F-7ED6-2C350014DC57}"/>
              </a:ext>
            </a:extLst>
          </p:cNvPr>
          <p:cNvSpPr/>
          <p:nvPr/>
        </p:nvSpPr>
        <p:spPr>
          <a:xfrm>
            <a:off x="304800" y="207071"/>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ln w="0"/>
                <a:solidFill>
                  <a:schemeClr val="tx1"/>
                </a:solidFill>
                <a:effectLst>
                  <a:outerShdw blurRad="38100" dist="19050" dir="2700000" algn="tl" rotWithShape="0">
                    <a:schemeClr val="dk1">
                      <a:alpha val="40000"/>
                    </a:schemeClr>
                  </a:outerShdw>
                </a:effectLst>
              </a:rPr>
              <a:t>3</a:t>
            </a:r>
          </a:p>
        </p:txBody>
      </p:sp>
      <p:pic>
        <p:nvPicPr>
          <p:cNvPr id="9" name="Picture 8">
            <a:extLst>
              <a:ext uri="{FF2B5EF4-FFF2-40B4-BE49-F238E27FC236}">
                <a16:creationId xmlns:a16="http://schemas.microsoft.com/office/drawing/2014/main" id="{29B44665-403F-642D-F60F-CB2EDCCFA7FA}"/>
              </a:ext>
            </a:extLst>
          </p:cNvPr>
          <p:cNvPicPr>
            <a:picLocks noChangeAspect="1"/>
          </p:cNvPicPr>
          <p:nvPr/>
        </p:nvPicPr>
        <p:blipFill>
          <a:blip r:embed="rId3"/>
          <a:stretch>
            <a:fillRect/>
          </a:stretch>
        </p:blipFill>
        <p:spPr>
          <a:xfrm>
            <a:off x="304800" y="1833462"/>
            <a:ext cx="6652591" cy="3191076"/>
          </a:xfrm>
          <a:prstGeom prst="rect">
            <a:avLst/>
          </a:prstGeom>
        </p:spPr>
      </p:pic>
      <p:pic>
        <p:nvPicPr>
          <p:cNvPr id="11" name="Picture 10">
            <a:extLst>
              <a:ext uri="{FF2B5EF4-FFF2-40B4-BE49-F238E27FC236}">
                <a16:creationId xmlns:a16="http://schemas.microsoft.com/office/drawing/2014/main" id="{04063F0B-B7E2-9CFF-5E81-EF6319DCC0B8}"/>
              </a:ext>
            </a:extLst>
          </p:cNvPr>
          <p:cNvPicPr>
            <a:picLocks noChangeAspect="1"/>
          </p:cNvPicPr>
          <p:nvPr/>
        </p:nvPicPr>
        <p:blipFill>
          <a:blip r:embed="rId4"/>
          <a:stretch>
            <a:fillRect/>
          </a:stretch>
        </p:blipFill>
        <p:spPr>
          <a:xfrm>
            <a:off x="7333764" y="2157956"/>
            <a:ext cx="4553436" cy="2866582"/>
          </a:xfrm>
          <a:prstGeom prst="rect">
            <a:avLst/>
          </a:prstGeom>
        </p:spPr>
      </p:pic>
      <p:grpSp>
        <p:nvGrpSpPr>
          <p:cNvPr id="12" name="Group 11">
            <a:extLst>
              <a:ext uri="{FF2B5EF4-FFF2-40B4-BE49-F238E27FC236}">
                <a16:creationId xmlns:a16="http://schemas.microsoft.com/office/drawing/2014/main" id="{27AFAE63-EBA5-DB8D-799C-23BB540E1AE6}"/>
              </a:ext>
            </a:extLst>
          </p:cNvPr>
          <p:cNvGrpSpPr/>
          <p:nvPr/>
        </p:nvGrpSpPr>
        <p:grpSpPr>
          <a:xfrm>
            <a:off x="11593960" y="28867"/>
            <a:ext cx="727962" cy="868538"/>
            <a:chOff x="11464038" y="33830"/>
            <a:chExt cx="661737" cy="836394"/>
          </a:xfrm>
        </p:grpSpPr>
        <p:pic>
          <p:nvPicPr>
            <p:cNvPr id="13" name="Picture 12">
              <a:extLst>
                <a:ext uri="{FF2B5EF4-FFF2-40B4-BE49-F238E27FC236}">
                  <a16:creationId xmlns:a16="http://schemas.microsoft.com/office/drawing/2014/main" id="{16049AD5-38A8-7B15-72D4-00AB9354052A}"/>
                </a:ext>
              </a:extLst>
            </p:cNvPr>
            <p:cNvPicPr>
              <a:picLocks noChangeAspect="1"/>
            </p:cNvPicPr>
            <p:nvPr/>
          </p:nvPicPr>
          <p:blipFill>
            <a:blip r:embed="rId5"/>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51AC763D-9593-42DA-089C-013E9FE2E809}"/>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5" name="TextBox 14">
            <a:extLst>
              <a:ext uri="{FF2B5EF4-FFF2-40B4-BE49-F238E27FC236}">
                <a16:creationId xmlns:a16="http://schemas.microsoft.com/office/drawing/2014/main" id="{8B850F24-131D-808C-8104-4884C657E13E}"/>
              </a:ext>
            </a:extLst>
          </p:cNvPr>
          <p:cNvSpPr txBox="1"/>
          <p:nvPr/>
        </p:nvSpPr>
        <p:spPr>
          <a:xfrm flipH="1">
            <a:off x="304800" y="1048218"/>
            <a:ext cx="6414052" cy="954107"/>
          </a:xfrm>
          <a:prstGeom prst="rect">
            <a:avLst/>
          </a:prstGeom>
          <a:noFill/>
        </p:spPr>
        <p:txBody>
          <a:bodyPr wrap="square" rtlCol="0">
            <a:spAutoFit/>
          </a:bodyPr>
          <a:lstStyle/>
          <a:p>
            <a:r>
              <a:rPr lang="en-US" sz="2800" b="1" dirty="0">
                <a:cs typeface="Calibri" panose="020F0502020204030204" pitchFamily="34" charset="0"/>
              </a:rPr>
              <a:t>YoY Volume of Customers and Sales by </a:t>
            </a:r>
            <a:r>
              <a:rPr lang="en-US" sz="2800" b="1" dirty="0">
                <a:solidFill>
                  <a:srgbClr val="C00000"/>
                </a:solidFill>
                <a:cs typeface="Calibri" panose="020F0502020204030204" pitchFamily="34" charset="0"/>
              </a:rPr>
              <a:t>Age Group</a:t>
            </a:r>
          </a:p>
        </p:txBody>
      </p:sp>
      <p:sp>
        <p:nvSpPr>
          <p:cNvPr id="16" name="TextBox 15">
            <a:extLst>
              <a:ext uri="{FF2B5EF4-FFF2-40B4-BE49-F238E27FC236}">
                <a16:creationId xmlns:a16="http://schemas.microsoft.com/office/drawing/2014/main" id="{F0B338EA-FF4B-9C11-810F-494AC0FF2D17}"/>
              </a:ext>
            </a:extLst>
          </p:cNvPr>
          <p:cNvSpPr txBox="1"/>
          <p:nvPr/>
        </p:nvSpPr>
        <p:spPr>
          <a:xfrm>
            <a:off x="7871791" y="1007165"/>
            <a:ext cx="3061252" cy="369332"/>
          </a:xfrm>
          <a:prstGeom prst="rect">
            <a:avLst/>
          </a:prstGeom>
          <a:noFill/>
        </p:spPr>
        <p:txBody>
          <a:bodyPr wrap="square" rtlCol="0">
            <a:spAutoFit/>
          </a:bodyPr>
          <a:lstStyle/>
          <a:p>
            <a:r>
              <a:rPr lang="en-US" b="1" dirty="0"/>
              <a:t>Average Age of Customer YoY</a:t>
            </a:r>
          </a:p>
        </p:txBody>
      </p:sp>
      <p:sp>
        <p:nvSpPr>
          <p:cNvPr id="17" name="TextBox 16">
            <a:extLst>
              <a:ext uri="{FF2B5EF4-FFF2-40B4-BE49-F238E27FC236}">
                <a16:creationId xmlns:a16="http://schemas.microsoft.com/office/drawing/2014/main" id="{31D3D4EA-D1C9-1890-9DE7-29F053C5687C}"/>
              </a:ext>
            </a:extLst>
          </p:cNvPr>
          <p:cNvSpPr txBox="1"/>
          <p:nvPr/>
        </p:nvSpPr>
        <p:spPr>
          <a:xfrm>
            <a:off x="7739269" y="4386470"/>
            <a:ext cx="874645" cy="307777"/>
          </a:xfrm>
          <a:prstGeom prst="rect">
            <a:avLst/>
          </a:prstGeom>
          <a:noFill/>
        </p:spPr>
        <p:txBody>
          <a:bodyPr wrap="square" rtlCol="0">
            <a:spAutoFit/>
          </a:bodyPr>
          <a:lstStyle/>
          <a:p>
            <a:r>
              <a:rPr lang="en-US" sz="1400" dirty="0">
                <a:solidFill>
                  <a:schemeClr val="tx1">
                    <a:lumMod val="95000"/>
                    <a:lumOff val="5000"/>
                  </a:schemeClr>
                </a:solidFill>
              </a:rPr>
              <a:t>51,699</a:t>
            </a:r>
          </a:p>
        </p:txBody>
      </p:sp>
      <p:sp>
        <p:nvSpPr>
          <p:cNvPr id="18" name="TextBox 17">
            <a:extLst>
              <a:ext uri="{FF2B5EF4-FFF2-40B4-BE49-F238E27FC236}">
                <a16:creationId xmlns:a16="http://schemas.microsoft.com/office/drawing/2014/main" id="{FE159AFA-38E5-88C7-8368-64D6E295DFC5}"/>
              </a:ext>
            </a:extLst>
          </p:cNvPr>
          <p:cNvSpPr txBox="1"/>
          <p:nvPr/>
        </p:nvSpPr>
        <p:spPr>
          <a:xfrm>
            <a:off x="9501808" y="3437358"/>
            <a:ext cx="901147" cy="307777"/>
          </a:xfrm>
          <a:prstGeom prst="rect">
            <a:avLst/>
          </a:prstGeom>
          <a:noFill/>
        </p:spPr>
        <p:txBody>
          <a:bodyPr wrap="square" rtlCol="0">
            <a:spAutoFit/>
          </a:bodyPr>
          <a:lstStyle/>
          <a:p>
            <a:r>
              <a:rPr lang="en-US" sz="1400" dirty="0"/>
              <a:t>52,929</a:t>
            </a:r>
          </a:p>
        </p:txBody>
      </p:sp>
      <p:sp>
        <p:nvSpPr>
          <p:cNvPr id="19" name="TextBox 18">
            <a:extLst>
              <a:ext uri="{FF2B5EF4-FFF2-40B4-BE49-F238E27FC236}">
                <a16:creationId xmlns:a16="http://schemas.microsoft.com/office/drawing/2014/main" id="{17A89DC3-13B9-4B36-3628-2BEEE9667589}"/>
              </a:ext>
            </a:extLst>
          </p:cNvPr>
          <p:cNvSpPr txBox="1"/>
          <p:nvPr/>
        </p:nvSpPr>
        <p:spPr>
          <a:xfrm>
            <a:off x="9786729" y="2499305"/>
            <a:ext cx="940904" cy="307777"/>
          </a:xfrm>
          <a:prstGeom prst="rect">
            <a:avLst/>
          </a:prstGeom>
          <a:noFill/>
        </p:spPr>
        <p:txBody>
          <a:bodyPr wrap="square" rtlCol="0">
            <a:spAutoFit/>
          </a:bodyPr>
          <a:lstStyle/>
          <a:p>
            <a:r>
              <a:rPr lang="en-US" sz="1400" dirty="0"/>
              <a:t>53,024</a:t>
            </a:r>
          </a:p>
        </p:txBody>
      </p:sp>
      <p:sp>
        <p:nvSpPr>
          <p:cNvPr id="21" name="TextBox 20">
            <a:extLst>
              <a:ext uri="{FF2B5EF4-FFF2-40B4-BE49-F238E27FC236}">
                <a16:creationId xmlns:a16="http://schemas.microsoft.com/office/drawing/2014/main" id="{2497E24C-7772-7E57-41EC-AC868CFC904B}"/>
              </a:ext>
            </a:extLst>
          </p:cNvPr>
          <p:cNvSpPr txBox="1"/>
          <p:nvPr/>
        </p:nvSpPr>
        <p:spPr>
          <a:xfrm>
            <a:off x="477078" y="5440450"/>
            <a:ext cx="11116882" cy="1415772"/>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400" b="0" i="0" dirty="0">
                <a:solidFill>
                  <a:srgbClr val="252423"/>
                </a:solidFill>
                <a:effectLst/>
                <a:latin typeface="Segoe UI" panose="020B0502040204020203" pitchFamily="34" charset="0"/>
              </a:rPr>
              <a:t>   ﻿Across all metrics, Average Age had the most interesting recent trend and started trending up </a:t>
            </a:r>
            <a:r>
              <a:rPr lang="en-US" sz="1400" dirty="0">
                <a:solidFill>
                  <a:srgbClr val="252423"/>
                </a:solidFill>
                <a:latin typeface="Segoe UI" panose="020B0502040204020203" pitchFamily="34" charset="0"/>
              </a:rPr>
              <a:t>i</a:t>
            </a:r>
            <a:r>
              <a:rPr lang="en-US" sz="1400" b="0" i="0" dirty="0">
                <a:solidFill>
                  <a:srgbClr val="252423"/>
                </a:solidFill>
                <a:effectLst/>
                <a:latin typeface="Segoe UI" panose="020B0502040204020203" pitchFamily="34" charset="0"/>
              </a:rPr>
              <a:t>n 2011, rising by 4.05% (2.07) in 3      years</a:t>
            </a:r>
            <a:r>
              <a:rPr lang="en-US" b="0" i="0" dirty="0">
                <a:solidFill>
                  <a:srgbClr val="252423"/>
                </a:solidFill>
                <a:effectLst/>
                <a:latin typeface="Segoe UI" panose="020B0502040204020203" pitchFamily="34" charset="0"/>
              </a:rPr>
              <a:t>.</a:t>
            </a:r>
          </a:p>
          <a:p>
            <a:r>
              <a:rPr lang="en-US" b="1" dirty="0">
                <a:solidFill>
                  <a:srgbClr val="252423"/>
                </a:solidFill>
                <a:latin typeface="Segoe UI" panose="020B0502040204020203" pitchFamily="34" charset="0"/>
              </a:rPr>
              <a:t>NOTE:</a:t>
            </a:r>
            <a:r>
              <a:rPr lang="en-US" dirty="0">
                <a:solidFill>
                  <a:srgbClr val="252423"/>
                </a:solidFill>
                <a:latin typeface="Segoe UI" panose="020B0502040204020203" pitchFamily="34" charset="0"/>
              </a:rPr>
              <a:t> </a:t>
            </a:r>
            <a:r>
              <a:rPr lang="en-US" b="0" i="0" dirty="0">
                <a:solidFill>
                  <a:srgbClr val="252423"/>
                </a:solidFill>
                <a:effectLst/>
                <a:latin typeface="Segoe UI" panose="020B0502040204020203" pitchFamily="34" charset="0"/>
              </a:rPr>
              <a:t>﻿ ﻿﻿</a:t>
            </a:r>
            <a:r>
              <a:rPr lang="en-US" sz="1400" b="0" i="0" dirty="0">
                <a:solidFill>
                  <a:srgbClr val="252423"/>
                </a:solidFill>
                <a:effectLst/>
                <a:latin typeface="Segoe UI" panose="020B0502040204020203" pitchFamily="34" charset="0"/>
              </a:rPr>
              <a:t>Average Age jumped from 51.24 to 53.31 during its steepest incline between 2011 and 2014. </a:t>
            </a:r>
          </a:p>
          <a:p>
            <a:r>
              <a:rPr lang="en-US" sz="1400" dirty="0">
                <a:solidFill>
                  <a:srgbClr val="252423"/>
                </a:solidFill>
                <a:latin typeface="Segoe UI" panose="020B0502040204020203" pitchFamily="34" charset="0"/>
              </a:rPr>
              <a:t>	The decline in sales over the year was seen in the Age group of 30’s </a:t>
            </a:r>
            <a:r>
              <a:rPr lang="en-US" b="0" i="0" dirty="0">
                <a:solidFill>
                  <a:srgbClr val="252423"/>
                </a:solidFill>
                <a:effectLst/>
                <a:latin typeface="Segoe UI" panose="020B0502040204020203" pitchFamily="34" charset="0"/>
              </a:rPr>
              <a:t> ﻿</a:t>
            </a:r>
            <a:endParaRPr lang="en-US" dirty="0">
              <a:solidFill>
                <a:srgbClr val="252423"/>
              </a:solidFill>
              <a:latin typeface="Segoe UI" panose="020B0502040204020203" pitchFamily="34" charset="0"/>
            </a:endParaRPr>
          </a:p>
        </p:txBody>
      </p:sp>
    </p:spTree>
    <p:extLst>
      <p:ext uri="{BB962C8B-B14F-4D97-AF65-F5344CB8AC3E}">
        <p14:creationId xmlns:p14="http://schemas.microsoft.com/office/powerpoint/2010/main" val="309203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7D4F8F-0110-37D1-2EDD-1216F6BED60F}"/>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3" name="Oval 2">
            <a:extLst>
              <a:ext uri="{FF2B5EF4-FFF2-40B4-BE49-F238E27FC236}">
                <a16:creationId xmlns:a16="http://schemas.microsoft.com/office/drawing/2014/main" id="{B02E40C4-DA6F-8444-A432-35B89BE190E3}"/>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pic>
        <p:nvPicPr>
          <p:cNvPr id="9" name="Picture 8">
            <a:extLst>
              <a:ext uri="{FF2B5EF4-FFF2-40B4-BE49-F238E27FC236}">
                <a16:creationId xmlns:a16="http://schemas.microsoft.com/office/drawing/2014/main" id="{268BE0E4-CAF2-EA31-E3BC-3A35D46DEF9F}"/>
              </a:ext>
            </a:extLst>
          </p:cNvPr>
          <p:cNvPicPr>
            <a:picLocks noChangeAspect="1"/>
          </p:cNvPicPr>
          <p:nvPr/>
        </p:nvPicPr>
        <p:blipFill>
          <a:blip r:embed="rId2"/>
          <a:stretch>
            <a:fillRect/>
          </a:stretch>
        </p:blipFill>
        <p:spPr>
          <a:xfrm>
            <a:off x="476837" y="1796987"/>
            <a:ext cx="2500239" cy="1844543"/>
          </a:xfrm>
          <a:prstGeom prst="rect">
            <a:avLst/>
          </a:prstGeom>
        </p:spPr>
      </p:pic>
      <p:pic>
        <p:nvPicPr>
          <p:cNvPr id="12" name="Picture 11">
            <a:extLst>
              <a:ext uri="{FF2B5EF4-FFF2-40B4-BE49-F238E27FC236}">
                <a16:creationId xmlns:a16="http://schemas.microsoft.com/office/drawing/2014/main" id="{CC49C019-822B-243F-2E77-D740AA6BC5E5}"/>
              </a:ext>
            </a:extLst>
          </p:cNvPr>
          <p:cNvPicPr>
            <a:picLocks noChangeAspect="1"/>
          </p:cNvPicPr>
          <p:nvPr/>
        </p:nvPicPr>
        <p:blipFill>
          <a:blip r:embed="rId3"/>
          <a:stretch>
            <a:fillRect/>
          </a:stretch>
        </p:blipFill>
        <p:spPr>
          <a:xfrm>
            <a:off x="476838" y="3867275"/>
            <a:ext cx="2478398" cy="2142287"/>
          </a:xfrm>
          <a:prstGeom prst="rect">
            <a:avLst/>
          </a:prstGeom>
        </p:spPr>
      </p:pic>
      <p:pic>
        <p:nvPicPr>
          <p:cNvPr id="16" name="Picture 15">
            <a:extLst>
              <a:ext uri="{FF2B5EF4-FFF2-40B4-BE49-F238E27FC236}">
                <a16:creationId xmlns:a16="http://schemas.microsoft.com/office/drawing/2014/main" id="{8A27D0AD-0D2F-B098-CF77-8C3E36BCD669}"/>
              </a:ext>
            </a:extLst>
          </p:cNvPr>
          <p:cNvPicPr>
            <a:picLocks noChangeAspect="1"/>
          </p:cNvPicPr>
          <p:nvPr/>
        </p:nvPicPr>
        <p:blipFill>
          <a:blip r:embed="rId4"/>
          <a:stretch>
            <a:fillRect/>
          </a:stretch>
        </p:blipFill>
        <p:spPr>
          <a:xfrm>
            <a:off x="3002758" y="1756574"/>
            <a:ext cx="2500239" cy="1844543"/>
          </a:xfrm>
          <a:prstGeom prst="rect">
            <a:avLst/>
          </a:prstGeom>
        </p:spPr>
      </p:pic>
      <p:pic>
        <p:nvPicPr>
          <p:cNvPr id="18" name="Picture 17">
            <a:extLst>
              <a:ext uri="{FF2B5EF4-FFF2-40B4-BE49-F238E27FC236}">
                <a16:creationId xmlns:a16="http://schemas.microsoft.com/office/drawing/2014/main" id="{DE6D56ED-EFDF-03E6-165E-F5F1662A9D92}"/>
              </a:ext>
            </a:extLst>
          </p:cNvPr>
          <p:cNvPicPr>
            <a:picLocks noChangeAspect="1"/>
          </p:cNvPicPr>
          <p:nvPr/>
        </p:nvPicPr>
        <p:blipFill>
          <a:blip r:embed="rId5"/>
          <a:stretch>
            <a:fillRect/>
          </a:stretch>
        </p:blipFill>
        <p:spPr>
          <a:xfrm>
            <a:off x="3002758" y="3867275"/>
            <a:ext cx="2478398" cy="2142287"/>
          </a:xfrm>
          <a:prstGeom prst="rect">
            <a:avLst/>
          </a:prstGeom>
        </p:spPr>
      </p:pic>
      <p:pic>
        <p:nvPicPr>
          <p:cNvPr id="22" name="Picture 21">
            <a:extLst>
              <a:ext uri="{FF2B5EF4-FFF2-40B4-BE49-F238E27FC236}">
                <a16:creationId xmlns:a16="http://schemas.microsoft.com/office/drawing/2014/main" id="{CCAAFA2C-3617-68E1-A1FB-26766CF6C4C5}"/>
              </a:ext>
            </a:extLst>
          </p:cNvPr>
          <p:cNvPicPr>
            <a:picLocks noChangeAspect="1"/>
          </p:cNvPicPr>
          <p:nvPr/>
        </p:nvPicPr>
        <p:blipFill>
          <a:blip r:embed="rId6"/>
          <a:stretch>
            <a:fillRect/>
          </a:stretch>
        </p:blipFill>
        <p:spPr>
          <a:xfrm>
            <a:off x="9637882" y="3793501"/>
            <a:ext cx="2369290" cy="2216061"/>
          </a:xfrm>
          <a:prstGeom prst="rect">
            <a:avLst/>
          </a:prstGeom>
        </p:spPr>
      </p:pic>
      <p:pic>
        <p:nvPicPr>
          <p:cNvPr id="26" name="Picture 25">
            <a:extLst>
              <a:ext uri="{FF2B5EF4-FFF2-40B4-BE49-F238E27FC236}">
                <a16:creationId xmlns:a16="http://schemas.microsoft.com/office/drawing/2014/main" id="{D13419E1-7AC0-E6B4-56EA-154D750A268F}"/>
              </a:ext>
            </a:extLst>
          </p:cNvPr>
          <p:cNvPicPr>
            <a:picLocks noChangeAspect="1"/>
          </p:cNvPicPr>
          <p:nvPr/>
        </p:nvPicPr>
        <p:blipFill>
          <a:blip r:embed="rId7"/>
          <a:stretch>
            <a:fillRect/>
          </a:stretch>
        </p:blipFill>
        <p:spPr>
          <a:xfrm>
            <a:off x="6447344" y="1951449"/>
            <a:ext cx="3003506" cy="1842052"/>
          </a:xfrm>
          <a:prstGeom prst="rect">
            <a:avLst/>
          </a:prstGeom>
        </p:spPr>
      </p:pic>
      <p:pic>
        <p:nvPicPr>
          <p:cNvPr id="28" name="Picture 27">
            <a:extLst>
              <a:ext uri="{FF2B5EF4-FFF2-40B4-BE49-F238E27FC236}">
                <a16:creationId xmlns:a16="http://schemas.microsoft.com/office/drawing/2014/main" id="{518975AD-529A-8C52-C7BB-1C56778F8540}"/>
              </a:ext>
            </a:extLst>
          </p:cNvPr>
          <p:cNvPicPr>
            <a:picLocks noChangeAspect="1"/>
          </p:cNvPicPr>
          <p:nvPr/>
        </p:nvPicPr>
        <p:blipFill>
          <a:blip r:embed="rId8"/>
          <a:stretch>
            <a:fillRect/>
          </a:stretch>
        </p:blipFill>
        <p:spPr>
          <a:xfrm>
            <a:off x="6459235" y="3918648"/>
            <a:ext cx="2991615" cy="2090914"/>
          </a:xfrm>
          <a:prstGeom prst="rect">
            <a:avLst/>
          </a:prstGeom>
        </p:spPr>
      </p:pic>
      <p:pic>
        <p:nvPicPr>
          <p:cNvPr id="30" name="Picture 29">
            <a:extLst>
              <a:ext uri="{FF2B5EF4-FFF2-40B4-BE49-F238E27FC236}">
                <a16:creationId xmlns:a16="http://schemas.microsoft.com/office/drawing/2014/main" id="{F9C64C7C-C9FB-6587-3188-C32A0B3742C6}"/>
              </a:ext>
            </a:extLst>
          </p:cNvPr>
          <p:cNvPicPr>
            <a:picLocks noChangeAspect="1"/>
          </p:cNvPicPr>
          <p:nvPr/>
        </p:nvPicPr>
        <p:blipFill>
          <a:blip r:embed="rId9"/>
          <a:stretch>
            <a:fillRect/>
          </a:stretch>
        </p:blipFill>
        <p:spPr>
          <a:xfrm>
            <a:off x="9637882" y="2176261"/>
            <a:ext cx="2369290" cy="1617240"/>
          </a:xfrm>
          <a:prstGeom prst="rect">
            <a:avLst/>
          </a:prstGeom>
        </p:spPr>
      </p:pic>
      <p:sp>
        <p:nvSpPr>
          <p:cNvPr id="32" name="TextBox 31">
            <a:extLst>
              <a:ext uri="{FF2B5EF4-FFF2-40B4-BE49-F238E27FC236}">
                <a16:creationId xmlns:a16="http://schemas.microsoft.com/office/drawing/2014/main" id="{E51D48F9-5630-DED4-CC3E-BEEFAA346622}"/>
              </a:ext>
            </a:extLst>
          </p:cNvPr>
          <p:cNvSpPr txBox="1"/>
          <p:nvPr/>
        </p:nvSpPr>
        <p:spPr>
          <a:xfrm>
            <a:off x="762569" y="750177"/>
            <a:ext cx="4218864" cy="369332"/>
          </a:xfrm>
          <a:prstGeom prst="rect">
            <a:avLst/>
          </a:prstGeom>
          <a:noFill/>
        </p:spPr>
        <p:txBody>
          <a:bodyPr wrap="square" rtlCol="0">
            <a:spAutoFit/>
          </a:bodyPr>
          <a:lstStyle/>
          <a:p>
            <a:r>
              <a:rPr lang="en-US" b="1" dirty="0"/>
              <a:t>Volume of Customer and Sales by </a:t>
            </a:r>
            <a:r>
              <a:rPr lang="en-US" b="1" dirty="0">
                <a:solidFill>
                  <a:srgbClr val="C00000"/>
                </a:solidFill>
              </a:rPr>
              <a:t>Gender</a:t>
            </a:r>
          </a:p>
        </p:txBody>
      </p:sp>
      <p:sp>
        <p:nvSpPr>
          <p:cNvPr id="34" name="TextBox 33">
            <a:extLst>
              <a:ext uri="{FF2B5EF4-FFF2-40B4-BE49-F238E27FC236}">
                <a16:creationId xmlns:a16="http://schemas.microsoft.com/office/drawing/2014/main" id="{C3ABF3FA-8174-198D-BC1C-1C6B142449C5}"/>
              </a:ext>
            </a:extLst>
          </p:cNvPr>
          <p:cNvSpPr txBox="1"/>
          <p:nvPr/>
        </p:nvSpPr>
        <p:spPr>
          <a:xfrm>
            <a:off x="6459235" y="699514"/>
            <a:ext cx="4218864" cy="646331"/>
          </a:xfrm>
          <a:prstGeom prst="rect">
            <a:avLst/>
          </a:prstGeom>
          <a:noFill/>
        </p:spPr>
        <p:txBody>
          <a:bodyPr wrap="square">
            <a:spAutoFit/>
          </a:bodyPr>
          <a:lstStyle/>
          <a:p>
            <a:r>
              <a:rPr lang="en-US" b="1" dirty="0"/>
              <a:t>Volume of Customer and Sales by </a:t>
            </a:r>
            <a:r>
              <a:rPr lang="en-US" b="1" dirty="0">
                <a:solidFill>
                  <a:srgbClr val="C00000"/>
                </a:solidFill>
              </a:rPr>
              <a:t>Marital Status</a:t>
            </a:r>
          </a:p>
        </p:txBody>
      </p:sp>
      <p:sp>
        <p:nvSpPr>
          <p:cNvPr id="35" name="TextBox 34">
            <a:extLst>
              <a:ext uri="{FF2B5EF4-FFF2-40B4-BE49-F238E27FC236}">
                <a16:creationId xmlns:a16="http://schemas.microsoft.com/office/drawing/2014/main" id="{9C6A108A-4388-2AF3-3696-A6EF295F1669}"/>
              </a:ext>
            </a:extLst>
          </p:cNvPr>
          <p:cNvSpPr txBox="1"/>
          <p:nvPr/>
        </p:nvSpPr>
        <p:spPr>
          <a:xfrm>
            <a:off x="1688341" y="1487748"/>
            <a:ext cx="1107174" cy="338554"/>
          </a:xfrm>
          <a:prstGeom prst="rect">
            <a:avLst/>
          </a:prstGeom>
          <a:noFill/>
        </p:spPr>
        <p:txBody>
          <a:bodyPr wrap="square" rtlCol="0">
            <a:spAutoFit/>
          </a:bodyPr>
          <a:lstStyle/>
          <a:p>
            <a:r>
              <a:rPr lang="en-US" sz="1600" dirty="0"/>
              <a:t>Female</a:t>
            </a:r>
          </a:p>
        </p:txBody>
      </p:sp>
      <p:sp>
        <p:nvSpPr>
          <p:cNvPr id="37" name="TextBox 36">
            <a:extLst>
              <a:ext uri="{FF2B5EF4-FFF2-40B4-BE49-F238E27FC236}">
                <a16:creationId xmlns:a16="http://schemas.microsoft.com/office/drawing/2014/main" id="{E8DD11A8-FF2F-EE97-E7BE-ECB73E0C6D07}"/>
              </a:ext>
            </a:extLst>
          </p:cNvPr>
          <p:cNvSpPr txBox="1"/>
          <p:nvPr/>
        </p:nvSpPr>
        <p:spPr>
          <a:xfrm>
            <a:off x="4227195" y="1489210"/>
            <a:ext cx="931706" cy="338554"/>
          </a:xfrm>
          <a:prstGeom prst="rect">
            <a:avLst/>
          </a:prstGeom>
          <a:noFill/>
        </p:spPr>
        <p:txBody>
          <a:bodyPr wrap="square">
            <a:spAutoFit/>
          </a:bodyPr>
          <a:lstStyle/>
          <a:p>
            <a:r>
              <a:rPr lang="en-US" sz="1600" dirty="0"/>
              <a:t>Male</a:t>
            </a:r>
          </a:p>
        </p:txBody>
      </p:sp>
      <p:sp>
        <p:nvSpPr>
          <p:cNvPr id="38" name="TextBox 37">
            <a:extLst>
              <a:ext uri="{FF2B5EF4-FFF2-40B4-BE49-F238E27FC236}">
                <a16:creationId xmlns:a16="http://schemas.microsoft.com/office/drawing/2014/main" id="{E8E7C073-53DF-D939-E69E-7989EFAF2CC5}"/>
              </a:ext>
            </a:extLst>
          </p:cNvPr>
          <p:cNvSpPr txBox="1"/>
          <p:nvPr/>
        </p:nvSpPr>
        <p:spPr>
          <a:xfrm>
            <a:off x="7949097" y="1487748"/>
            <a:ext cx="1078173" cy="338554"/>
          </a:xfrm>
          <a:prstGeom prst="rect">
            <a:avLst/>
          </a:prstGeom>
          <a:noFill/>
        </p:spPr>
        <p:txBody>
          <a:bodyPr wrap="square" rtlCol="0">
            <a:spAutoFit/>
          </a:bodyPr>
          <a:lstStyle/>
          <a:p>
            <a:r>
              <a:rPr lang="en-US" sz="1600" dirty="0"/>
              <a:t>Married</a:t>
            </a:r>
          </a:p>
        </p:txBody>
      </p:sp>
      <p:sp>
        <p:nvSpPr>
          <p:cNvPr id="39" name="TextBox 38">
            <a:extLst>
              <a:ext uri="{FF2B5EF4-FFF2-40B4-BE49-F238E27FC236}">
                <a16:creationId xmlns:a16="http://schemas.microsoft.com/office/drawing/2014/main" id="{B2A302AB-0744-285C-F8AD-6B4E0C597BAF}"/>
              </a:ext>
            </a:extLst>
          </p:cNvPr>
          <p:cNvSpPr txBox="1"/>
          <p:nvPr/>
        </p:nvSpPr>
        <p:spPr>
          <a:xfrm>
            <a:off x="10783457" y="1487748"/>
            <a:ext cx="931706" cy="338554"/>
          </a:xfrm>
          <a:prstGeom prst="rect">
            <a:avLst/>
          </a:prstGeom>
          <a:noFill/>
        </p:spPr>
        <p:txBody>
          <a:bodyPr wrap="square" rtlCol="0">
            <a:spAutoFit/>
          </a:bodyPr>
          <a:lstStyle/>
          <a:p>
            <a:r>
              <a:rPr lang="en-US" sz="1600" dirty="0"/>
              <a:t>Single</a:t>
            </a:r>
          </a:p>
        </p:txBody>
      </p:sp>
      <p:cxnSp>
        <p:nvCxnSpPr>
          <p:cNvPr id="41" name="Straight Arrow Connector 40">
            <a:extLst>
              <a:ext uri="{FF2B5EF4-FFF2-40B4-BE49-F238E27FC236}">
                <a16:creationId xmlns:a16="http://schemas.microsoft.com/office/drawing/2014/main" id="{12A006B5-E472-C5B2-B4F1-9B2C27E95CA5}"/>
              </a:ext>
            </a:extLst>
          </p:cNvPr>
          <p:cNvCxnSpPr>
            <a:cxnSpLocks/>
          </p:cNvCxnSpPr>
          <p:nvPr/>
        </p:nvCxnSpPr>
        <p:spPr>
          <a:xfrm flipV="1">
            <a:off x="6946710" y="2286000"/>
            <a:ext cx="1150543" cy="98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208BC65-0667-5E18-8B4F-AEDADA826B9D}"/>
              </a:ext>
            </a:extLst>
          </p:cNvPr>
          <p:cNvCxnSpPr>
            <a:cxnSpLocks/>
          </p:cNvCxnSpPr>
          <p:nvPr/>
        </p:nvCxnSpPr>
        <p:spPr>
          <a:xfrm>
            <a:off x="11476616" y="2330604"/>
            <a:ext cx="234688" cy="220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0C652F9-DD26-3CD6-0CE3-312CEA8CFE72}"/>
              </a:ext>
            </a:extLst>
          </p:cNvPr>
          <p:cNvCxnSpPr/>
          <p:nvPr/>
        </p:nvCxnSpPr>
        <p:spPr>
          <a:xfrm flipH="1" flipV="1">
            <a:off x="2977076" y="1487748"/>
            <a:ext cx="25682" cy="452181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Star: 5 Points 46">
            <a:extLst>
              <a:ext uri="{FF2B5EF4-FFF2-40B4-BE49-F238E27FC236}">
                <a16:creationId xmlns:a16="http://schemas.microsoft.com/office/drawing/2014/main" id="{D2BD0EBE-1B24-05F4-87D7-64E36C177DC5}"/>
              </a:ext>
            </a:extLst>
          </p:cNvPr>
          <p:cNvSpPr/>
          <p:nvPr/>
        </p:nvSpPr>
        <p:spPr>
          <a:xfrm>
            <a:off x="2721166" y="1714253"/>
            <a:ext cx="468140" cy="33855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tar: 5 Points 50">
            <a:extLst>
              <a:ext uri="{FF2B5EF4-FFF2-40B4-BE49-F238E27FC236}">
                <a16:creationId xmlns:a16="http://schemas.microsoft.com/office/drawing/2014/main" id="{AB748135-EFEC-85FD-3FF5-D37ABCE1B7EF}"/>
              </a:ext>
            </a:extLst>
          </p:cNvPr>
          <p:cNvSpPr/>
          <p:nvPr/>
        </p:nvSpPr>
        <p:spPr>
          <a:xfrm>
            <a:off x="8740667" y="1394398"/>
            <a:ext cx="382138" cy="39533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67D5260B-64D8-8942-B7D0-618854FC28FC}"/>
              </a:ext>
            </a:extLst>
          </p:cNvPr>
          <p:cNvCxnSpPr/>
          <p:nvPr/>
        </p:nvCxnSpPr>
        <p:spPr>
          <a:xfrm flipH="1" flipV="1">
            <a:off x="9568715" y="1439602"/>
            <a:ext cx="25682" cy="452181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94443AE3-2E7E-6CD8-57F9-FB94D8DFAAA7}"/>
              </a:ext>
            </a:extLst>
          </p:cNvPr>
          <p:cNvSpPr/>
          <p:nvPr/>
        </p:nvSpPr>
        <p:spPr>
          <a:xfrm>
            <a:off x="5958219" y="1391456"/>
            <a:ext cx="124982" cy="456996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CABE56EC-E3D6-3585-ACFD-CCAE3DCF950E}"/>
              </a:ext>
            </a:extLst>
          </p:cNvPr>
          <p:cNvGrpSpPr/>
          <p:nvPr/>
        </p:nvGrpSpPr>
        <p:grpSpPr>
          <a:xfrm>
            <a:off x="11593960" y="28867"/>
            <a:ext cx="727962" cy="868538"/>
            <a:chOff x="11464038" y="33830"/>
            <a:chExt cx="661737" cy="836394"/>
          </a:xfrm>
        </p:grpSpPr>
        <p:pic>
          <p:nvPicPr>
            <p:cNvPr id="55" name="Picture 54">
              <a:extLst>
                <a:ext uri="{FF2B5EF4-FFF2-40B4-BE49-F238E27FC236}">
                  <a16:creationId xmlns:a16="http://schemas.microsoft.com/office/drawing/2014/main" id="{4DF6458D-3447-D787-2E58-8106F0712C6D}"/>
                </a:ext>
              </a:extLst>
            </p:cNvPr>
            <p:cNvPicPr>
              <a:picLocks noChangeAspect="1"/>
            </p:cNvPicPr>
            <p:nvPr/>
          </p:nvPicPr>
          <p:blipFill>
            <a:blip r:embed="rId10"/>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6" name="TextBox 55">
              <a:extLst>
                <a:ext uri="{FF2B5EF4-FFF2-40B4-BE49-F238E27FC236}">
                  <a16:creationId xmlns:a16="http://schemas.microsoft.com/office/drawing/2014/main" id="{26A84EB4-16EB-94B7-D5E0-0BF833E6B2C5}"/>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TextBox 4">
            <a:extLst>
              <a:ext uri="{FF2B5EF4-FFF2-40B4-BE49-F238E27FC236}">
                <a16:creationId xmlns:a16="http://schemas.microsoft.com/office/drawing/2014/main" id="{97D5E04A-CCB9-3ADC-1DC6-5593080C9E64}"/>
              </a:ext>
            </a:extLst>
          </p:cNvPr>
          <p:cNvSpPr txBox="1"/>
          <p:nvPr/>
        </p:nvSpPr>
        <p:spPr>
          <a:xfrm>
            <a:off x="228600" y="5961416"/>
            <a:ext cx="11832396" cy="1077218"/>
          </a:xfrm>
          <a:prstGeom prst="rect">
            <a:avLst/>
          </a:prstGeom>
          <a:noFill/>
        </p:spPr>
        <p:txBody>
          <a:bodyPr wrap="square" rtlCol="0">
            <a:spAutoFit/>
          </a:bodyPr>
          <a:lstStyle/>
          <a:p>
            <a:r>
              <a:rPr lang="en-US" dirty="0"/>
              <a:t>Comments</a:t>
            </a:r>
          </a:p>
          <a:p>
            <a:r>
              <a:rPr lang="en-US" sz="1400" b="0" i="0" dirty="0">
                <a:solidFill>
                  <a:srgbClr val="252423"/>
                </a:solidFill>
                <a:effectLst/>
                <a:latin typeface="Segoe UI" panose="020B0502040204020203" pitchFamily="34" charset="0"/>
              </a:rPr>
              <a:t>Gender : The male accounted for 50.70% which was like the female.</a:t>
            </a:r>
          </a:p>
          <a:p>
            <a:r>
              <a:rPr lang="en-US" sz="1400" b="0" i="0" dirty="0">
                <a:solidFill>
                  <a:srgbClr val="252423"/>
                </a:solidFill>
                <a:effectLst/>
                <a:latin typeface="Segoe UI" panose="020B0502040204020203" pitchFamily="34" charset="0"/>
              </a:rPr>
              <a:t>﻿Marital Status: Married category accounted for 54.54% of customers</a:t>
            </a:r>
            <a:endParaRPr lang="en-US" sz="1400" dirty="0"/>
          </a:p>
          <a:p>
            <a:endParaRPr lang="en-US" dirty="0"/>
          </a:p>
        </p:txBody>
      </p:sp>
    </p:spTree>
    <p:extLst>
      <p:ext uri="{BB962C8B-B14F-4D97-AF65-F5344CB8AC3E}">
        <p14:creationId xmlns:p14="http://schemas.microsoft.com/office/powerpoint/2010/main" val="190410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A43E9-764A-7B01-7905-976B4081A7FE}"/>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3" name="Oval 2">
            <a:extLst>
              <a:ext uri="{FF2B5EF4-FFF2-40B4-BE49-F238E27FC236}">
                <a16:creationId xmlns:a16="http://schemas.microsoft.com/office/drawing/2014/main" id="{B0557919-CA37-BDF3-D10E-16EAC51227A7}"/>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4" name="Group 3">
            <a:extLst>
              <a:ext uri="{FF2B5EF4-FFF2-40B4-BE49-F238E27FC236}">
                <a16:creationId xmlns:a16="http://schemas.microsoft.com/office/drawing/2014/main" id="{C4525FA4-F0D4-5D5F-4E65-25BC8E0B0104}"/>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8107BD57-87E6-497A-EA80-9E9D774D2B0B}"/>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0CD0555A-D2EF-DFC8-8647-B2632AEE1AD1}"/>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pic>
        <p:nvPicPr>
          <p:cNvPr id="8" name="Picture 7">
            <a:extLst>
              <a:ext uri="{FF2B5EF4-FFF2-40B4-BE49-F238E27FC236}">
                <a16:creationId xmlns:a16="http://schemas.microsoft.com/office/drawing/2014/main" id="{CE6CBC83-301C-C9CB-219C-3FD019B5FD5E}"/>
              </a:ext>
            </a:extLst>
          </p:cNvPr>
          <p:cNvPicPr>
            <a:picLocks noChangeAspect="1"/>
          </p:cNvPicPr>
          <p:nvPr/>
        </p:nvPicPr>
        <p:blipFill>
          <a:blip r:embed="rId3"/>
          <a:stretch>
            <a:fillRect/>
          </a:stretch>
        </p:blipFill>
        <p:spPr>
          <a:xfrm>
            <a:off x="424705" y="1253184"/>
            <a:ext cx="2815453" cy="2077091"/>
          </a:xfrm>
          <a:prstGeom prst="rect">
            <a:avLst/>
          </a:prstGeom>
        </p:spPr>
      </p:pic>
      <p:pic>
        <p:nvPicPr>
          <p:cNvPr id="13" name="Picture 12">
            <a:extLst>
              <a:ext uri="{FF2B5EF4-FFF2-40B4-BE49-F238E27FC236}">
                <a16:creationId xmlns:a16="http://schemas.microsoft.com/office/drawing/2014/main" id="{B2F60E93-C5E8-29DD-0F79-7DFD359C42AE}"/>
              </a:ext>
            </a:extLst>
          </p:cNvPr>
          <p:cNvPicPr>
            <a:picLocks noChangeAspect="1"/>
          </p:cNvPicPr>
          <p:nvPr/>
        </p:nvPicPr>
        <p:blipFill>
          <a:blip r:embed="rId4"/>
          <a:stretch>
            <a:fillRect/>
          </a:stretch>
        </p:blipFill>
        <p:spPr>
          <a:xfrm>
            <a:off x="424705" y="3823667"/>
            <a:ext cx="2815453" cy="2077091"/>
          </a:xfrm>
          <a:prstGeom prst="rect">
            <a:avLst/>
          </a:prstGeom>
        </p:spPr>
      </p:pic>
      <p:pic>
        <p:nvPicPr>
          <p:cNvPr id="17" name="Picture 16">
            <a:extLst>
              <a:ext uri="{FF2B5EF4-FFF2-40B4-BE49-F238E27FC236}">
                <a16:creationId xmlns:a16="http://schemas.microsoft.com/office/drawing/2014/main" id="{B59A96CF-978A-A7D3-AFB0-B4B4F5137FAF}"/>
              </a:ext>
            </a:extLst>
          </p:cNvPr>
          <p:cNvPicPr>
            <a:picLocks noChangeAspect="1"/>
          </p:cNvPicPr>
          <p:nvPr/>
        </p:nvPicPr>
        <p:blipFill>
          <a:blip r:embed="rId5"/>
          <a:stretch>
            <a:fillRect/>
          </a:stretch>
        </p:blipFill>
        <p:spPr>
          <a:xfrm>
            <a:off x="3280548" y="1250258"/>
            <a:ext cx="2815452" cy="2080017"/>
          </a:xfrm>
          <a:prstGeom prst="rect">
            <a:avLst/>
          </a:prstGeom>
        </p:spPr>
      </p:pic>
      <p:pic>
        <p:nvPicPr>
          <p:cNvPr id="19" name="Picture 18">
            <a:extLst>
              <a:ext uri="{FF2B5EF4-FFF2-40B4-BE49-F238E27FC236}">
                <a16:creationId xmlns:a16="http://schemas.microsoft.com/office/drawing/2014/main" id="{B3A40095-8CC7-1A5D-BABF-6C8D807ACAC1}"/>
              </a:ext>
            </a:extLst>
          </p:cNvPr>
          <p:cNvPicPr>
            <a:picLocks noChangeAspect="1"/>
          </p:cNvPicPr>
          <p:nvPr/>
        </p:nvPicPr>
        <p:blipFill>
          <a:blip r:embed="rId6"/>
          <a:stretch>
            <a:fillRect/>
          </a:stretch>
        </p:blipFill>
        <p:spPr>
          <a:xfrm>
            <a:off x="3240158" y="3820741"/>
            <a:ext cx="2815452" cy="2080017"/>
          </a:xfrm>
          <a:prstGeom prst="rect">
            <a:avLst/>
          </a:prstGeom>
        </p:spPr>
      </p:pic>
      <p:pic>
        <p:nvPicPr>
          <p:cNvPr id="23" name="Picture 22">
            <a:extLst>
              <a:ext uri="{FF2B5EF4-FFF2-40B4-BE49-F238E27FC236}">
                <a16:creationId xmlns:a16="http://schemas.microsoft.com/office/drawing/2014/main" id="{812DFFAE-B7ED-A2F6-C90B-6C3F3F1137CA}"/>
              </a:ext>
            </a:extLst>
          </p:cNvPr>
          <p:cNvPicPr>
            <a:picLocks noChangeAspect="1"/>
          </p:cNvPicPr>
          <p:nvPr/>
        </p:nvPicPr>
        <p:blipFill>
          <a:blip r:embed="rId7"/>
          <a:stretch>
            <a:fillRect/>
          </a:stretch>
        </p:blipFill>
        <p:spPr>
          <a:xfrm>
            <a:off x="6896205" y="1249626"/>
            <a:ext cx="4697755" cy="2179374"/>
          </a:xfrm>
          <a:prstGeom prst="rect">
            <a:avLst/>
          </a:prstGeom>
        </p:spPr>
      </p:pic>
      <p:pic>
        <p:nvPicPr>
          <p:cNvPr id="25" name="Picture 24">
            <a:extLst>
              <a:ext uri="{FF2B5EF4-FFF2-40B4-BE49-F238E27FC236}">
                <a16:creationId xmlns:a16="http://schemas.microsoft.com/office/drawing/2014/main" id="{BE3A57F9-78F7-EE9C-29E8-056059023744}"/>
              </a:ext>
            </a:extLst>
          </p:cNvPr>
          <p:cNvPicPr>
            <a:picLocks noChangeAspect="1"/>
          </p:cNvPicPr>
          <p:nvPr/>
        </p:nvPicPr>
        <p:blipFill>
          <a:blip r:embed="rId8"/>
          <a:stretch>
            <a:fillRect/>
          </a:stretch>
        </p:blipFill>
        <p:spPr>
          <a:xfrm>
            <a:off x="6896205" y="3721385"/>
            <a:ext cx="4697755" cy="2179373"/>
          </a:xfrm>
          <a:prstGeom prst="rect">
            <a:avLst/>
          </a:prstGeom>
        </p:spPr>
      </p:pic>
      <p:sp>
        <p:nvSpPr>
          <p:cNvPr id="26" name="Rectangle 25">
            <a:extLst>
              <a:ext uri="{FF2B5EF4-FFF2-40B4-BE49-F238E27FC236}">
                <a16:creationId xmlns:a16="http://schemas.microsoft.com/office/drawing/2014/main" id="{D48C6DCF-2D53-6500-0661-B4A3AF7627F4}"/>
              </a:ext>
            </a:extLst>
          </p:cNvPr>
          <p:cNvSpPr/>
          <p:nvPr/>
        </p:nvSpPr>
        <p:spPr>
          <a:xfrm>
            <a:off x="11749843" y="1249626"/>
            <a:ext cx="283679" cy="263675"/>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a:t>
            </a:r>
          </a:p>
        </p:txBody>
      </p:sp>
      <p:sp>
        <p:nvSpPr>
          <p:cNvPr id="27" name="Rectangle 26">
            <a:extLst>
              <a:ext uri="{FF2B5EF4-FFF2-40B4-BE49-F238E27FC236}">
                <a16:creationId xmlns:a16="http://schemas.microsoft.com/office/drawing/2014/main" id="{727A320F-D1B7-8EF2-0DEC-F9653560049E}"/>
              </a:ext>
            </a:extLst>
          </p:cNvPr>
          <p:cNvSpPr/>
          <p:nvPr/>
        </p:nvSpPr>
        <p:spPr>
          <a:xfrm>
            <a:off x="11749842" y="1601847"/>
            <a:ext cx="283679" cy="263675"/>
          </a:xfrm>
          <a:prstGeom prst="rect">
            <a:avLst/>
          </a:prstGeom>
          <a:solidFill>
            <a:srgbClr val="E4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28" name="Rectangle 27">
            <a:extLst>
              <a:ext uri="{FF2B5EF4-FFF2-40B4-BE49-F238E27FC236}">
                <a16:creationId xmlns:a16="http://schemas.microsoft.com/office/drawing/2014/main" id="{8B4C4502-9153-CA6C-8A6E-C486E5DF3EE4}"/>
              </a:ext>
            </a:extLst>
          </p:cNvPr>
          <p:cNvSpPr/>
          <p:nvPr/>
        </p:nvSpPr>
        <p:spPr>
          <a:xfrm>
            <a:off x="11756572" y="1956498"/>
            <a:ext cx="283679" cy="263675"/>
          </a:xfrm>
          <a:prstGeom prst="rect">
            <a:avLst/>
          </a:prstGeom>
          <a:solidFill>
            <a:srgbClr val="744E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
        <p:nvSpPr>
          <p:cNvPr id="29" name="Rectangle 28">
            <a:extLst>
              <a:ext uri="{FF2B5EF4-FFF2-40B4-BE49-F238E27FC236}">
                <a16:creationId xmlns:a16="http://schemas.microsoft.com/office/drawing/2014/main" id="{0118EA0B-BC31-897E-2855-69BAE499D936}"/>
              </a:ext>
            </a:extLst>
          </p:cNvPr>
          <p:cNvSpPr/>
          <p:nvPr/>
        </p:nvSpPr>
        <p:spPr>
          <a:xfrm>
            <a:off x="11753261" y="2306289"/>
            <a:ext cx="283679" cy="263675"/>
          </a:xfrm>
          <a:prstGeom prst="rect">
            <a:avLst/>
          </a:prstGeom>
          <a:solidFill>
            <a:srgbClr val="6B00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
        <p:nvSpPr>
          <p:cNvPr id="30" name="Rectangle 29">
            <a:extLst>
              <a:ext uri="{FF2B5EF4-FFF2-40B4-BE49-F238E27FC236}">
                <a16:creationId xmlns:a16="http://schemas.microsoft.com/office/drawing/2014/main" id="{A3D33FEC-B210-9542-B9C8-ECC169D3059B}"/>
              </a:ext>
            </a:extLst>
          </p:cNvPr>
          <p:cNvSpPr/>
          <p:nvPr/>
        </p:nvSpPr>
        <p:spPr>
          <a:xfrm>
            <a:off x="11749841" y="2660940"/>
            <a:ext cx="283679" cy="263675"/>
          </a:xfrm>
          <a:prstGeom prst="rect">
            <a:avLst/>
          </a:prstGeom>
          <a:solidFill>
            <a:srgbClr val="79A7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
        <p:nvSpPr>
          <p:cNvPr id="31" name="Rectangle 30">
            <a:extLst>
              <a:ext uri="{FF2B5EF4-FFF2-40B4-BE49-F238E27FC236}">
                <a16:creationId xmlns:a16="http://schemas.microsoft.com/office/drawing/2014/main" id="{F1F748CF-88CA-8658-80EF-3DAEF59A6312}"/>
              </a:ext>
            </a:extLst>
          </p:cNvPr>
          <p:cNvSpPr/>
          <p:nvPr/>
        </p:nvSpPr>
        <p:spPr>
          <a:xfrm>
            <a:off x="11756572" y="3010731"/>
            <a:ext cx="283679" cy="26367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5</a:t>
            </a:r>
          </a:p>
        </p:txBody>
      </p:sp>
      <p:sp>
        <p:nvSpPr>
          <p:cNvPr id="33" name="TextBox 32">
            <a:extLst>
              <a:ext uri="{FF2B5EF4-FFF2-40B4-BE49-F238E27FC236}">
                <a16:creationId xmlns:a16="http://schemas.microsoft.com/office/drawing/2014/main" id="{2913B28A-6AE4-BEE7-35F0-71EC326A7625}"/>
              </a:ext>
            </a:extLst>
          </p:cNvPr>
          <p:cNvSpPr txBox="1"/>
          <p:nvPr/>
        </p:nvSpPr>
        <p:spPr>
          <a:xfrm>
            <a:off x="424705" y="863065"/>
            <a:ext cx="6161964" cy="369332"/>
          </a:xfrm>
          <a:prstGeom prst="rect">
            <a:avLst/>
          </a:prstGeom>
          <a:noFill/>
        </p:spPr>
        <p:txBody>
          <a:bodyPr wrap="square">
            <a:spAutoFit/>
          </a:bodyPr>
          <a:lstStyle/>
          <a:p>
            <a:r>
              <a:rPr lang="en-US" b="1" dirty="0"/>
              <a:t>Volume of Customer and Sales by </a:t>
            </a:r>
            <a:r>
              <a:rPr lang="en-US" b="1" dirty="0">
                <a:solidFill>
                  <a:srgbClr val="C00000"/>
                </a:solidFill>
              </a:rPr>
              <a:t>House Owner</a:t>
            </a:r>
          </a:p>
        </p:txBody>
      </p:sp>
      <p:sp>
        <p:nvSpPr>
          <p:cNvPr id="35" name="TextBox 34">
            <a:extLst>
              <a:ext uri="{FF2B5EF4-FFF2-40B4-BE49-F238E27FC236}">
                <a16:creationId xmlns:a16="http://schemas.microsoft.com/office/drawing/2014/main" id="{F446304B-48DB-CC23-DD37-F3F6D97FCAC7}"/>
              </a:ext>
            </a:extLst>
          </p:cNvPr>
          <p:cNvSpPr txBox="1"/>
          <p:nvPr/>
        </p:nvSpPr>
        <p:spPr>
          <a:xfrm>
            <a:off x="6871400" y="748456"/>
            <a:ext cx="6161964" cy="369332"/>
          </a:xfrm>
          <a:prstGeom prst="rect">
            <a:avLst/>
          </a:prstGeom>
          <a:noFill/>
        </p:spPr>
        <p:txBody>
          <a:bodyPr wrap="square">
            <a:spAutoFit/>
          </a:bodyPr>
          <a:lstStyle/>
          <a:p>
            <a:r>
              <a:rPr lang="en-US" b="1" dirty="0"/>
              <a:t>Volume of Customer and Sales by </a:t>
            </a:r>
            <a:r>
              <a:rPr lang="en-US" b="1" dirty="0">
                <a:solidFill>
                  <a:srgbClr val="C00000"/>
                </a:solidFill>
              </a:rPr>
              <a:t>Total Children</a:t>
            </a:r>
          </a:p>
        </p:txBody>
      </p:sp>
      <p:sp>
        <p:nvSpPr>
          <p:cNvPr id="36" name="Rectangle: Rounded Corners 35">
            <a:extLst>
              <a:ext uri="{FF2B5EF4-FFF2-40B4-BE49-F238E27FC236}">
                <a16:creationId xmlns:a16="http://schemas.microsoft.com/office/drawing/2014/main" id="{F6C42E74-4FF9-2FC7-3A0B-1E755DF8450B}"/>
              </a:ext>
            </a:extLst>
          </p:cNvPr>
          <p:cNvSpPr/>
          <p:nvPr/>
        </p:nvSpPr>
        <p:spPr>
          <a:xfrm>
            <a:off x="6461687" y="1249626"/>
            <a:ext cx="124982" cy="456996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6D7F8EF-1550-A655-703C-0BB605399E16}"/>
              </a:ext>
            </a:extLst>
          </p:cNvPr>
          <p:cNvCxnSpPr/>
          <p:nvPr/>
        </p:nvCxnSpPr>
        <p:spPr>
          <a:xfrm>
            <a:off x="3259444" y="1232397"/>
            <a:ext cx="0" cy="4651132"/>
          </a:xfrm>
          <a:prstGeom prst="line">
            <a:avLst/>
          </a:prstGeom>
          <a:ln>
            <a:solidFill>
              <a:srgbClr val="E4E5DA"/>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2A64213E-CF67-E145-361B-2558299321D3}"/>
              </a:ext>
            </a:extLst>
          </p:cNvPr>
          <p:cNvPicPr>
            <a:picLocks noChangeAspect="1"/>
          </p:cNvPicPr>
          <p:nvPr/>
        </p:nvPicPr>
        <p:blipFill>
          <a:blip r:embed="rId4"/>
          <a:stretch>
            <a:fillRect/>
          </a:stretch>
        </p:blipFill>
        <p:spPr>
          <a:xfrm>
            <a:off x="422888" y="3841528"/>
            <a:ext cx="2815453" cy="2077091"/>
          </a:xfrm>
          <a:prstGeom prst="rect">
            <a:avLst/>
          </a:prstGeom>
        </p:spPr>
      </p:pic>
      <p:cxnSp>
        <p:nvCxnSpPr>
          <p:cNvPr id="41" name="Straight Connector 40">
            <a:extLst>
              <a:ext uri="{FF2B5EF4-FFF2-40B4-BE49-F238E27FC236}">
                <a16:creationId xmlns:a16="http://schemas.microsoft.com/office/drawing/2014/main" id="{66DB2438-2FA3-62ED-A2EB-D055E323DCBF}"/>
              </a:ext>
            </a:extLst>
          </p:cNvPr>
          <p:cNvCxnSpPr/>
          <p:nvPr/>
        </p:nvCxnSpPr>
        <p:spPr>
          <a:xfrm>
            <a:off x="9483281" y="1179840"/>
            <a:ext cx="0" cy="4651132"/>
          </a:xfrm>
          <a:prstGeom prst="line">
            <a:avLst/>
          </a:prstGeom>
          <a:ln>
            <a:solidFill>
              <a:srgbClr val="E4E5DA"/>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5F0516-861D-5784-539C-375FB7BB816A}"/>
              </a:ext>
            </a:extLst>
          </p:cNvPr>
          <p:cNvSpPr txBox="1"/>
          <p:nvPr/>
        </p:nvSpPr>
        <p:spPr>
          <a:xfrm>
            <a:off x="235331" y="5978754"/>
            <a:ext cx="11804920" cy="584775"/>
          </a:xfrm>
          <a:prstGeom prst="rect">
            <a:avLst/>
          </a:prstGeom>
          <a:noFill/>
        </p:spPr>
        <p:txBody>
          <a:bodyPr wrap="square" rtlCol="0">
            <a:spAutoFit/>
          </a:bodyPr>
          <a:lstStyle/>
          <a:p>
            <a:r>
              <a:rPr lang="en-US" dirty="0"/>
              <a:t>Comments</a:t>
            </a:r>
          </a:p>
          <a:p>
            <a:r>
              <a:rPr lang="en-US" sz="1400" b="0" i="0" dirty="0">
                <a:solidFill>
                  <a:srgbClr val="252423"/>
                </a:solidFill>
                <a:effectLst/>
                <a:latin typeface="Segoe UI" panose="020B0502040204020203" pitchFamily="34" charset="0"/>
              </a:rPr>
              <a:t>The home-owners accounted for 67.28% of volume of customers although no significant changes over the years across No of Children</a:t>
            </a:r>
            <a:endParaRPr lang="en-US" sz="1400" dirty="0"/>
          </a:p>
        </p:txBody>
      </p:sp>
    </p:spTree>
    <p:extLst>
      <p:ext uri="{BB962C8B-B14F-4D97-AF65-F5344CB8AC3E}">
        <p14:creationId xmlns:p14="http://schemas.microsoft.com/office/powerpoint/2010/main" val="1342963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86E400-41A7-1C8F-F488-59CCA9A6A09C}"/>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3" name="Oval 2">
            <a:extLst>
              <a:ext uri="{FF2B5EF4-FFF2-40B4-BE49-F238E27FC236}">
                <a16:creationId xmlns:a16="http://schemas.microsoft.com/office/drawing/2014/main" id="{286446CD-570A-3C6B-2F8C-5C2F5BF37BDC}"/>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4" name="Group 3">
            <a:extLst>
              <a:ext uri="{FF2B5EF4-FFF2-40B4-BE49-F238E27FC236}">
                <a16:creationId xmlns:a16="http://schemas.microsoft.com/office/drawing/2014/main" id="{88645737-D07C-5F3F-191E-112D9B19176B}"/>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C7A64C9C-AB9D-E8E5-9448-C7C3DAD6EA0F}"/>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AA02B75A-9AF5-E3BC-BDCE-C9BE889AF964}"/>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23F3BEF8-4174-B921-3E03-2CDC64C6A58D}"/>
              </a:ext>
            </a:extLst>
          </p:cNvPr>
          <p:cNvSpPr txBox="1"/>
          <p:nvPr/>
        </p:nvSpPr>
        <p:spPr>
          <a:xfrm>
            <a:off x="626091" y="762454"/>
            <a:ext cx="5239116" cy="369332"/>
          </a:xfrm>
          <a:prstGeom prst="rect">
            <a:avLst/>
          </a:prstGeom>
          <a:noFill/>
        </p:spPr>
        <p:txBody>
          <a:bodyPr wrap="square">
            <a:spAutoFit/>
          </a:bodyPr>
          <a:lstStyle/>
          <a:p>
            <a:r>
              <a:rPr lang="en-US" b="1" dirty="0"/>
              <a:t>Volume of Customer and Sales by </a:t>
            </a:r>
            <a:r>
              <a:rPr lang="en-US" b="1" dirty="0">
                <a:solidFill>
                  <a:srgbClr val="C00000"/>
                </a:solidFill>
              </a:rPr>
              <a:t>Commute Distance</a:t>
            </a:r>
          </a:p>
        </p:txBody>
      </p:sp>
      <p:sp>
        <p:nvSpPr>
          <p:cNvPr id="19" name="TextBox 18">
            <a:extLst>
              <a:ext uri="{FF2B5EF4-FFF2-40B4-BE49-F238E27FC236}">
                <a16:creationId xmlns:a16="http://schemas.microsoft.com/office/drawing/2014/main" id="{A1DDB7F1-7A75-0539-D4C5-03F8EE90A2DB}"/>
              </a:ext>
            </a:extLst>
          </p:cNvPr>
          <p:cNvSpPr txBox="1"/>
          <p:nvPr/>
        </p:nvSpPr>
        <p:spPr>
          <a:xfrm>
            <a:off x="1530569" y="1421196"/>
            <a:ext cx="987189" cy="307777"/>
          </a:xfrm>
          <a:prstGeom prst="rect">
            <a:avLst/>
          </a:prstGeom>
          <a:noFill/>
        </p:spPr>
        <p:txBody>
          <a:bodyPr wrap="square" rtlCol="0">
            <a:spAutoFit/>
          </a:bodyPr>
          <a:lstStyle/>
          <a:p>
            <a:r>
              <a:rPr lang="en-US" sz="1400" dirty="0">
                <a:solidFill>
                  <a:schemeClr val="bg1">
                    <a:lumMod val="50000"/>
                  </a:schemeClr>
                </a:solidFill>
                <a:cs typeface="Arial" panose="020B0604020202020204" pitchFamily="34" charset="0"/>
              </a:rPr>
              <a:t>0-1 Miles</a:t>
            </a:r>
          </a:p>
        </p:txBody>
      </p:sp>
      <p:pic>
        <p:nvPicPr>
          <p:cNvPr id="33" name="Picture 32">
            <a:extLst>
              <a:ext uri="{FF2B5EF4-FFF2-40B4-BE49-F238E27FC236}">
                <a16:creationId xmlns:a16="http://schemas.microsoft.com/office/drawing/2014/main" id="{5B32282B-928E-87D1-4F5F-860978626390}"/>
              </a:ext>
            </a:extLst>
          </p:cNvPr>
          <p:cNvPicPr>
            <a:picLocks noChangeAspect="1"/>
          </p:cNvPicPr>
          <p:nvPr/>
        </p:nvPicPr>
        <p:blipFill>
          <a:blip r:embed="rId3"/>
          <a:stretch>
            <a:fillRect/>
          </a:stretch>
        </p:blipFill>
        <p:spPr>
          <a:xfrm>
            <a:off x="626091" y="1853468"/>
            <a:ext cx="5351628" cy="2950544"/>
          </a:xfrm>
          <a:prstGeom prst="rect">
            <a:avLst/>
          </a:prstGeom>
        </p:spPr>
      </p:pic>
      <p:pic>
        <p:nvPicPr>
          <p:cNvPr id="35" name="Picture 34">
            <a:extLst>
              <a:ext uri="{FF2B5EF4-FFF2-40B4-BE49-F238E27FC236}">
                <a16:creationId xmlns:a16="http://schemas.microsoft.com/office/drawing/2014/main" id="{5A8BD395-3000-8D81-E14F-4B79E99E6B57}"/>
              </a:ext>
            </a:extLst>
          </p:cNvPr>
          <p:cNvPicPr>
            <a:picLocks noChangeAspect="1"/>
          </p:cNvPicPr>
          <p:nvPr/>
        </p:nvPicPr>
        <p:blipFill>
          <a:blip r:embed="rId4"/>
          <a:stretch>
            <a:fillRect/>
          </a:stretch>
        </p:blipFill>
        <p:spPr>
          <a:xfrm>
            <a:off x="6214283" y="1853469"/>
            <a:ext cx="5351626" cy="2950544"/>
          </a:xfrm>
          <a:prstGeom prst="rect">
            <a:avLst/>
          </a:prstGeom>
        </p:spPr>
      </p:pic>
      <p:sp>
        <p:nvSpPr>
          <p:cNvPr id="36" name="Rectangle 35">
            <a:extLst>
              <a:ext uri="{FF2B5EF4-FFF2-40B4-BE49-F238E27FC236}">
                <a16:creationId xmlns:a16="http://schemas.microsoft.com/office/drawing/2014/main" id="{0C942627-68AF-F4C3-4EC9-17136F4EBB44}"/>
              </a:ext>
            </a:extLst>
          </p:cNvPr>
          <p:cNvSpPr/>
          <p:nvPr/>
        </p:nvSpPr>
        <p:spPr>
          <a:xfrm>
            <a:off x="1366796" y="1498139"/>
            <a:ext cx="163773" cy="153889"/>
          </a:xfrm>
          <a:prstGeom prst="rect">
            <a:avLst/>
          </a:prstGeom>
          <a:solidFill>
            <a:srgbClr val="E5E5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E3CEB5B-B4B1-FDBF-5D5D-1103E284E691}"/>
              </a:ext>
            </a:extLst>
          </p:cNvPr>
          <p:cNvSpPr txBox="1"/>
          <p:nvPr/>
        </p:nvSpPr>
        <p:spPr>
          <a:xfrm>
            <a:off x="3079592" y="1421196"/>
            <a:ext cx="987189" cy="307777"/>
          </a:xfrm>
          <a:prstGeom prst="rect">
            <a:avLst/>
          </a:prstGeom>
          <a:noFill/>
        </p:spPr>
        <p:txBody>
          <a:bodyPr wrap="square" rtlCol="0">
            <a:spAutoFit/>
          </a:bodyPr>
          <a:lstStyle/>
          <a:p>
            <a:r>
              <a:rPr lang="en-US" sz="1400" dirty="0">
                <a:solidFill>
                  <a:schemeClr val="bg1">
                    <a:lumMod val="50000"/>
                  </a:schemeClr>
                </a:solidFill>
                <a:cs typeface="Arial" panose="020B0604020202020204" pitchFamily="34" charset="0"/>
              </a:rPr>
              <a:t>2-5 Miles</a:t>
            </a:r>
          </a:p>
        </p:txBody>
      </p:sp>
      <p:sp>
        <p:nvSpPr>
          <p:cNvPr id="38" name="Rectangle 37">
            <a:extLst>
              <a:ext uri="{FF2B5EF4-FFF2-40B4-BE49-F238E27FC236}">
                <a16:creationId xmlns:a16="http://schemas.microsoft.com/office/drawing/2014/main" id="{4F153357-610B-D211-ECEA-9F2E48D18A63}"/>
              </a:ext>
            </a:extLst>
          </p:cNvPr>
          <p:cNvSpPr/>
          <p:nvPr/>
        </p:nvSpPr>
        <p:spPr>
          <a:xfrm>
            <a:off x="2915819" y="1498139"/>
            <a:ext cx="163773" cy="153889"/>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6C49876-8F39-44FF-A10C-E2FBFF02626A}"/>
              </a:ext>
            </a:extLst>
          </p:cNvPr>
          <p:cNvSpPr txBox="1"/>
          <p:nvPr/>
        </p:nvSpPr>
        <p:spPr>
          <a:xfrm>
            <a:off x="5026675" y="1391268"/>
            <a:ext cx="987189" cy="307777"/>
          </a:xfrm>
          <a:prstGeom prst="rect">
            <a:avLst/>
          </a:prstGeom>
          <a:noFill/>
        </p:spPr>
        <p:txBody>
          <a:bodyPr wrap="square" rtlCol="0">
            <a:spAutoFit/>
          </a:bodyPr>
          <a:lstStyle/>
          <a:p>
            <a:r>
              <a:rPr lang="en-US" sz="1400" dirty="0">
                <a:solidFill>
                  <a:schemeClr val="bg1">
                    <a:lumMod val="50000"/>
                  </a:schemeClr>
                </a:solidFill>
                <a:cs typeface="Arial" panose="020B0604020202020204" pitchFamily="34" charset="0"/>
              </a:rPr>
              <a:t>+5  Miles</a:t>
            </a:r>
          </a:p>
        </p:txBody>
      </p:sp>
      <p:sp>
        <p:nvSpPr>
          <p:cNvPr id="40" name="Rectangle 39">
            <a:extLst>
              <a:ext uri="{FF2B5EF4-FFF2-40B4-BE49-F238E27FC236}">
                <a16:creationId xmlns:a16="http://schemas.microsoft.com/office/drawing/2014/main" id="{2988E0AE-28BC-EC65-7FDC-13597400D413}"/>
              </a:ext>
            </a:extLst>
          </p:cNvPr>
          <p:cNvSpPr/>
          <p:nvPr/>
        </p:nvSpPr>
        <p:spPr>
          <a:xfrm>
            <a:off x="4862902" y="1468211"/>
            <a:ext cx="163773" cy="153889"/>
          </a:xfrm>
          <a:prstGeom prst="rect">
            <a:avLst/>
          </a:prstGeom>
          <a:solidFill>
            <a:srgbClr val="79A7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699EBE5-1625-C041-26DA-2186F3AC16DD}"/>
              </a:ext>
            </a:extLst>
          </p:cNvPr>
          <p:cNvCxnSpPr>
            <a:cxnSpLocks/>
          </p:cNvCxnSpPr>
          <p:nvPr/>
        </p:nvCxnSpPr>
        <p:spPr>
          <a:xfrm flipV="1">
            <a:off x="2144608" y="3976496"/>
            <a:ext cx="373150" cy="350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Arrow: Down 43">
            <a:extLst>
              <a:ext uri="{FF2B5EF4-FFF2-40B4-BE49-F238E27FC236}">
                <a16:creationId xmlns:a16="http://schemas.microsoft.com/office/drawing/2014/main" id="{34142125-CF1C-88DD-5FCE-633A03EEDAD0}"/>
              </a:ext>
            </a:extLst>
          </p:cNvPr>
          <p:cNvSpPr/>
          <p:nvPr/>
        </p:nvSpPr>
        <p:spPr>
          <a:xfrm rot="10800000">
            <a:off x="3838019" y="3328740"/>
            <a:ext cx="228760" cy="731976"/>
          </a:xfrm>
          <a:prstGeom prst="downArrow">
            <a:avLst/>
          </a:prstGeom>
          <a:solidFill>
            <a:srgbClr val="C00000"/>
          </a:solidFill>
          <a:ln>
            <a:solidFill>
              <a:srgbClr val="E5E5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D2BA08E-5227-EA84-B82E-BB9983E44766}"/>
              </a:ext>
            </a:extLst>
          </p:cNvPr>
          <p:cNvSpPr txBox="1"/>
          <p:nvPr/>
        </p:nvSpPr>
        <p:spPr>
          <a:xfrm>
            <a:off x="7233563" y="1344251"/>
            <a:ext cx="987189" cy="307777"/>
          </a:xfrm>
          <a:prstGeom prst="rect">
            <a:avLst/>
          </a:prstGeom>
          <a:noFill/>
        </p:spPr>
        <p:txBody>
          <a:bodyPr wrap="square" rtlCol="0">
            <a:spAutoFit/>
          </a:bodyPr>
          <a:lstStyle/>
          <a:p>
            <a:r>
              <a:rPr lang="en-US" sz="1400" dirty="0">
                <a:solidFill>
                  <a:schemeClr val="bg1">
                    <a:lumMod val="50000"/>
                  </a:schemeClr>
                </a:solidFill>
                <a:cs typeface="Arial" panose="020B0604020202020204" pitchFamily="34" charset="0"/>
              </a:rPr>
              <a:t>0-1 Miles</a:t>
            </a:r>
          </a:p>
        </p:txBody>
      </p:sp>
      <p:sp>
        <p:nvSpPr>
          <p:cNvPr id="46" name="Rectangle 45">
            <a:extLst>
              <a:ext uri="{FF2B5EF4-FFF2-40B4-BE49-F238E27FC236}">
                <a16:creationId xmlns:a16="http://schemas.microsoft.com/office/drawing/2014/main" id="{262145EF-8AE0-5403-C2D4-D79317FA3807}"/>
              </a:ext>
            </a:extLst>
          </p:cNvPr>
          <p:cNvSpPr/>
          <p:nvPr/>
        </p:nvSpPr>
        <p:spPr>
          <a:xfrm>
            <a:off x="7069790" y="1421194"/>
            <a:ext cx="163773" cy="153889"/>
          </a:xfrm>
          <a:prstGeom prst="rect">
            <a:avLst/>
          </a:prstGeom>
          <a:solidFill>
            <a:srgbClr val="E5E5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35E7134-F82C-4178-8488-21757934E20A}"/>
              </a:ext>
            </a:extLst>
          </p:cNvPr>
          <p:cNvSpPr txBox="1"/>
          <p:nvPr/>
        </p:nvSpPr>
        <p:spPr>
          <a:xfrm>
            <a:off x="8782586" y="1344251"/>
            <a:ext cx="987189" cy="307777"/>
          </a:xfrm>
          <a:prstGeom prst="rect">
            <a:avLst/>
          </a:prstGeom>
          <a:noFill/>
        </p:spPr>
        <p:txBody>
          <a:bodyPr wrap="square" rtlCol="0">
            <a:spAutoFit/>
          </a:bodyPr>
          <a:lstStyle/>
          <a:p>
            <a:r>
              <a:rPr lang="en-US" sz="1400" dirty="0">
                <a:solidFill>
                  <a:schemeClr val="bg1">
                    <a:lumMod val="50000"/>
                  </a:schemeClr>
                </a:solidFill>
                <a:cs typeface="Arial" panose="020B0604020202020204" pitchFamily="34" charset="0"/>
              </a:rPr>
              <a:t>2-5 Miles</a:t>
            </a:r>
          </a:p>
        </p:txBody>
      </p:sp>
      <p:sp>
        <p:nvSpPr>
          <p:cNvPr id="48" name="Rectangle 47">
            <a:extLst>
              <a:ext uri="{FF2B5EF4-FFF2-40B4-BE49-F238E27FC236}">
                <a16:creationId xmlns:a16="http://schemas.microsoft.com/office/drawing/2014/main" id="{CDDEC673-3A8B-E859-63C4-34A209360E9B}"/>
              </a:ext>
            </a:extLst>
          </p:cNvPr>
          <p:cNvSpPr/>
          <p:nvPr/>
        </p:nvSpPr>
        <p:spPr>
          <a:xfrm>
            <a:off x="8618813" y="1421194"/>
            <a:ext cx="163773" cy="153889"/>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FADBA73-DC90-92BA-9B12-600920C96128}"/>
              </a:ext>
            </a:extLst>
          </p:cNvPr>
          <p:cNvSpPr txBox="1"/>
          <p:nvPr/>
        </p:nvSpPr>
        <p:spPr>
          <a:xfrm>
            <a:off x="10729669" y="1314323"/>
            <a:ext cx="987189" cy="307777"/>
          </a:xfrm>
          <a:prstGeom prst="rect">
            <a:avLst/>
          </a:prstGeom>
          <a:noFill/>
        </p:spPr>
        <p:txBody>
          <a:bodyPr wrap="square" rtlCol="0">
            <a:spAutoFit/>
          </a:bodyPr>
          <a:lstStyle/>
          <a:p>
            <a:r>
              <a:rPr lang="en-US" sz="1400" dirty="0">
                <a:solidFill>
                  <a:schemeClr val="bg1">
                    <a:lumMod val="50000"/>
                  </a:schemeClr>
                </a:solidFill>
                <a:cs typeface="Arial" panose="020B0604020202020204" pitchFamily="34" charset="0"/>
              </a:rPr>
              <a:t>+5  Miles</a:t>
            </a:r>
          </a:p>
        </p:txBody>
      </p:sp>
      <p:sp>
        <p:nvSpPr>
          <p:cNvPr id="50" name="Rectangle 49">
            <a:extLst>
              <a:ext uri="{FF2B5EF4-FFF2-40B4-BE49-F238E27FC236}">
                <a16:creationId xmlns:a16="http://schemas.microsoft.com/office/drawing/2014/main" id="{52B3F0A9-8E74-0A65-7454-A5B5606A2A6E}"/>
              </a:ext>
            </a:extLst>
          </p:cNvPr>
          <p:cNvSpPr/>
          <p:nvPr/>
        </p:nvSpPr>
        <p:spPr>
          <a:xfrm>
            <a:off x="10565896" y="1391266"/>
            <a:ext cx="163773" cy="153889"/>
          </a:xfrm>
          <a:prstGeom prst="rect">
            <a:avLst/>
          </a:prstGeom>
          <a:solidFill>
            <a:srgbClr val="79A7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AAF5D7A-9AA9-A78A-C817-08E77F141D87}"/>
              </a:ext>
            </a:extLst>
          </p:cNvPr>
          <p:cNvSpPr txBox="1"/>
          <p:nvPr/>
        </p:nvSpPr>
        <p:spPr>
          <a:xfrm>
            <a:off x="6291166" y="768817"/>
            <a:ext cx="5239116" cy="369332"/>
          </a:xfrm>
          <a:prstGeom prst="rect">
            <a:avLst/>
          </a:prstGeom>
          <a:noFill/>
        </p:spPr>
        <p:txBody>
          <a:bodyPr wrap="square">
            <a:spAutoFit/>
          </a:bodyPr>
          <a:lstStyle/>
          <a:p>
            <a:r>
              <a:rPr lang="en-US" b="1" dirty="0"/>
              <a:t>% of Sales  </a:t>
            </a:r>
            <a:r>
              <a:rPr lang="en-US" b="1" dirty="0">
                <a:solidFill>
                  <a:srgbClr val="C00000"/>
                </a:solidFill>
              </a:rPr>
              <a:t>Commute Distance</a:t>
            </a:r>
          </a:p>
        </p:txBody>
      </p:sp>
      <p:sp>
        <p:nvSpPr>
          <p:cNvPr id="8" name="Rectangle: Rounded Corners 7">
            <a:extLst>
              <a:ext uri="{FF2B5EF4-FFF2-40B4-BE49-F238E27FC236}">
                <a16:creationId xmlns:a16="http://schemas.microsoft.com/office/drawing/2014/main" id="{018EFF2F-DD93-5B23-DC49-C3CCFF15C49E}"/>
              </a:ext>
            </a:extLst>
          </p:cNvPr>
          <p:cNvSpPr/>
          <p:nvPr/>
        </p:nvSpPr>
        <p:spPr>
          <a:xfrm>
            <a:off x="6052772" y="825500"/>
            <a:ext cx="45719" cy="4415367"/>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955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590C8-1D67-C9C6-AD18-1A7674409CA0}"/>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3" name="Oval 2">
            <a:extLst>
              <a:ext uri="{FF2B5EF4-FFF2-40B4-BE49-F238E27FC236}">
                <a16:creationId xmlns:a16="http://schemas.microsoft.com/office/drawing/2014/main" id="{90EB5BF0-8D9C-D74E-FB72-6B61B6036A8E}"/>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4" name="Group 3">
            <a:extLst>
              <a:ext uri="{FF2B5EF4-FFF2-40B4-BE49-F238E27FC236}">
                <a16:creationId xmlns:a16="http://schemas.microsoft.com/office/drawing/2014/main" id="{A75602D6-E91C-E5F9-414E-C39B07BCA009}"/>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B2469975-342D-40DC-7D84-277816009F2C}"/>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D40BFD1-4651-8C01-E09F-5E91DBA642F1}"/>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723D6D43-1A22-76B8-B36E-34E29392D296}"/>
              </a:ext>
            </a:extLst>
          </p:cNvPr>
          <p:cNvSpPr txBox="1"/>
          <p:nvPr/>
        </p:nvSpPr>
        <p:spPr>
          <a:xfrm>
            <a:off x="626091" y="762454"/>
            <a:ext cx="5239116" cy="369332"/>
          </a:xfrm>
          <a:prstGeom prst="rect">
            <a:avLst/>
          </a:prstGeom>
          <a:noFill/>
        </p:spPr>
        <p:txBody>
          <a:bodyPr wrap="square">
            <a:spAutoFit/>
          </a:bodyPr>
          <a:lstStyle/>
          <a:p>
            <a:r>
              <a:rPr lang="en-US" b="1" dirty="0"/>
              <a:t>Volume of Customer and Sales by </a:t>
            </a:r>
            <a:r>
              <a:rPr lang="en-US" b="1" dirty="0">
                <a:solidFill>
                  <a:srgbClr val="C00000"/>
                </a:solidFill>
              </a:rPr>
              <a:t>Education</a:t>
            </a:r>
          </a:p>
        </p:txBody>
      </p:sp>
      <p:sp>
        <p:nvSpPr>
          <p:cNvPr id="16" name="Rectangle 15">
            <a:extLst>
              <a:ext uri="{FF2B5EF4-FFF2-40B4-BE49-F238E27FC236}">
                <a16:creationId xmlns:a16="http://schemas.microsoft.com/office/drawing/2014/main" id="{60A18D0D-4DAE-57AD-A498-EB35859F869F}"/>
              </a:ext>
            </a:extLst>
          </p:cNvPr>
          <p:cNvSpPr/>
          <p:nvPr/>
        </p:nvSpPr>
        <p:spPr>
          <a:xfrm>
            <a:off x="10036876" y="2204533"/>
            <a:ext cx="163773" cy="153889"/>
          </a:xfrm>
          <a:prstGeom prst="rect">
            <a:avLst/>
          </a:prstGeom>
          <a:solidFill>
            <a:srgbClr val="E5E5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4A0E9B-B52A-EC94-AB32-8482F42092CD}"/>
              </a:ext>
            </a:extLst>
          </p:cNvPr>
          <p:cNvSpPr/>
          <p:nvPr/>
        </p:nvSpPr>
        <p:spPr>
          <a:xfrm>
            <a:off x="10025947" y="1865980"/>
            <a:ext cx="163774" cy="153889"/>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D33B236-6AAB-C25E-F13F-2B8B106C4479}"/>
              </a:ext>
            </a:extLst>
          </p:cNvPr>
          <p:cNvSpPr txBox="1"/>
          <p:nvPr/>
        </p:nvSpPr>
        <p:spPr>
          <a:xfrm>
            <a:off x="2039747" y="1355098"/>
            <a:ext cx="910249" cy="307777"/>
          </a:xfrm>
          <a:prstGeom prst="rect">
            <a:avLst/>
          </a:prstGeom>
          <a:noFill/>
        </p:spPr>
        <p:txBody>
          <a:bodyPr wrap="none" rtlCol="0">
            <a:spAutoFit/>
          </a:bodyPr>
          <a:lstStyle/>
          <a:p>
            <a:r>
              <a:rPr lang="en-US" sz="1400" b="1" dirty="0"/>
              <a:t>Bachelors</a:t>
            </a:r>
          </a:p>
        </p:txBody>
      </p:sp>
      <p:sp>
        <p:nvSpPr>
          <p:cNvPr id="20" name="TextBox 19">
            <a:extLst>
              <a:ext uri="{FF2B5EF4-FFF2-40B4-BE49-F238E27FC236}">
                <a16:creationId xmlns:a16="http://schemas.microsoft.com/office/drawing/2014/main" id="{263117C0-FAEF-7363-BBD1-27699E9DBF9B}"/>
              </a:ext>
            </a:extLst>
          </p:cNvPr>
          <p:cNvSpPr txBox="1"/>
          <p:nvPr/>
        </p:nvSpPr>
        <p:spPr>
          <a:xfrm>
            <a:off x="4422764" y="1355098"/>
            <a:ext cx="1442443" cy="307777"/>
          </a:xfrm>
          <a:prstGeom prst="rect">
            <a:avLst/>
          </a:prstGeom>
          <a:noFill/>
        </p:spPr>
        <p:txBody>
          <a:bodyPr wrap="square" rtlCol="0">
            <a:spAutoFit/>
          </a:bodyPr>
          <a:lstStyle/>
          <a:p>
            <a:r>
              <a:rPr lang="en-US" sz="1400" b="1" dirty="0"/>
              <a:t>Graduate degree</a:t>
            </a:r>
          </a:p>
        </p:txBody>
      </p:sp>
      <p:sp>
        <p:nvSpPr>
          <p:cNvPr id="21" name="TextBox 20">
            <a:extLst>
              <a:ext uri="{FF2B5EF4-FFF2-40B4-BE49-F238E27FC236}">
                <a16:creationId xmlns:a16="http://schemas.microsoft.com/office/drawing/2014/main" id="{DD56CCC2-5CBB-7BFF-1CDE-6839350D6CF5}"/>
              </a:ext>
            </a:extLst>
          </p:cNvPr>
          <p:cNvSpPr txBox="1"/>
          <p:nvPr/>
        </p:nvSpPr>
        <p:spPr>
          <a:xfrm>
            <a:off x="7613676" y="1355098"/>
            <a:ext cx="1100586" cy="310126"/>
          </a:xfrm>
          <a:prstGeom prst="rect">
            <a:avLst/>
          </a:prstGeom>
          <a:noFill/>
        </p:spPr>
        <p:txBody>
          <a:bodyPr wrap="square" rtlCol="0">
            <a:spAutoFit/>
          </a:bodyPr>
          <a:lstStyle/>
          <a:p>
            <a:r>
              <a:rPr lang="en-US" sz="1400" b="1" dirty="0"/>
              <a:t>High School</a:t>
            </a:r>
          </a:p>
        </p:txBody>
      </p:sp>
      <p:sp>
        <p:nvSpPr>
          <p:cNvPr id="22" name="TextBox 21">
            <a:extLst>
              <a:ext uri="{FF2B5EF4-FFF2-40B4-BE49-F238E27FC236}">
                <a16:creationId xmlns:a16="http://schemas.microsoft.com/office/drawing/2014/main" id="{72EEA484-9B55-CC0F-296F-D66CA429D893}"/>
              </a:ext>
            </a:extLst>
          </p:cNvPr>
          <p:cNvSpPr txBox="1"/>
          <p:nvPr/>
        </p:nvSpPr>
        <p:spPr>
          <a:xfrm>
            <a:off x="2039747" y="3832412"/>
            <a:ext cx="1484622" cy="307777"/>
          </a:xfrm>
          <a:prstGeom prst="rect">
            <a:avLst/>
          </a:prstGeom>
          <a:noFill/>
        </p:spPr>
        <p:txBody>
          <a:bodyPr wrap="square" rtlCol="0">
            <a:spAutoFit/>
          </a:bodyPr>
          <a:lstStyle/>
          <a:p>
            <a:r>
              <a:rPr lang="en-US" sz="1400" b="1" dirty="0"/>
              <a:t>Partial College</a:t>
            </a:r>
          </a:p>
        </p:txBody>
      </p:sp>
      <p:pic>
        <p:nvPicPr>
          <p:cNvPr id="24" name="Picture 23">
            <a:extLst>
              <a:ext uri="{FF2B5EF4-FFF2-40B4-BE49-F238E27FC236}">
                <a16:creationId xmlns:a16="http://schemas.microsoft.com/office/drawing/2014/main" id="{B6577BA1-1610-D851-0BF1-5428293A3DBE}"/>
              </a:ext>
            </a:extLst>
          </p:cNvPr>
          <p:cNvPicPr>
            <a:picLocks noChangeAspect="1"/>
          </p:cNvPicPr>
          <p:nvPr/>
        </p:nvPicPr>
        <p:blipFill>
          <a:blip r:embed="rId3"/>
          <a:stretch>
            <a:fillRect/>
          </a:stretch>
        </p:blipFill>
        <p:spPr>
          <a:xfrm>
            <a:off x="1023582" y="1662875"/>
            <a:ext cx="2571439" cy="1899716"/>
          </a:xfrm>
          <a:prstGeom prst="rect">
            <a:avLst/>
          </a:prstGeom>
        </p:spPr>
      </p:pic>
      <p:pic>
        <p:nvPicPr>
          <p:cNvPr id="26" name="Picture 25">
            <a:extLst>
              <a:ext uri="{FF2B5EF4-FFF2-40B4-BE49-F238E27FC236}">
                <a16:creationId xmlns:a16="http://schemas.microsoft.com/office/drawing/2014/main" id="{AB470A33-1910-13B0-AE6F-370C98D4A344}"/>
              </a:ext>
            </a:extLst>
          </p:cNvPr>
          <p:cNvPicPr>
            <a:picLocks noChangeAspect="1"/>
          </p:cNvPicPr>
          <p:nvPr/>
        </p:nvPicPr>
        <p:blipFill>
          <a:blip r:embed="rId4"/>
          <a:stretch>
            <a:fillRect/>
          </a:stretch>
        </p:blipFill>
        <p:spPr>
          <a:xfrm>
            <a:off x="3805170" y="1662875"/>
            <a:ext cx="2603511" cy="1899716"/>
          </a:xfrm>
          <a:prstGeom prst="rect">
            <a:avLst/>
          </a:prstGeom>
        </p:spPr>
      </p:pic>
      <p:pic>
        <p:nvPicPr>
          <p:cNvPr id="28" name="Picture 27">
            <a:extLst>
              <a:ext uri="{FF2B5EF4-FFF2-40B4-BE49-F238E27FC236}">
                <a16:creationId xmlns:a16="http://schemas.microsoft.com/office/drawing/2014/main" id="{AB2C7CE1-D732-2DA6-DFFC-49CE5A0C2F99}"/>
              </a:ext>
            </a:extLst>
          </p:cNvPr>
          <p:cNvPicPr>
            <a:picLocks noChangeAspect="1"/>
          </p:cNvPicPr>
          <p:nvPr/>
        </p:nvPicPr>
        <p:blipFill>
          <a:blip r:embed="rId5"/>
          <a:stretch>
            <a:fillRect/>
          </a:stretch>
        </p:blipFill>
        <p:spPr>
          <a:xfrm>
            <a:off x="6642968" y="1666909"/>
            <a:ext cx="2569096" cy="1891647"/>
          </a:xfrm>
          <a:prstGeom prst="rect">
            <a:avLst/>
          </a:prstGeom>
        </p:spPr>
      </p:pic>
      <p:pic>
        <p:nvPicPr>
          <p:cNvPr id="30" name="Picture 29">
            <a:extLst>
              <a:ext uri="{FF2B5EF4-FFF2-40B4-BE49-F238E27FC236}">
                <a16:creationId xmlns:a16="http://schemas.microsoft.com/office/drawing/2014/main" id="{76EA7902-1481-4B43-D12A-DD874CDF4ADB}"/>
              </a:ext>
            </a:extLst>
          </p:cNvPr>
          <p:cNvPicPr>
            <a:picLocks noChangeAspect="1"/>
          </p:cNvPicPr>
          <p:nvPr/>
        </p:nvPicPr>
        <p:blipFill>
          <a:blip r:embed="rId6"/>
          <a:stretch>
            <a:fillRect/>
          </a:stretch>
        </p:blipFill>
        <p:spPr>
          <a:xfrm>
            <a:off x="1023582" y="4141467"/>
            <a:ext cx="2571439" cy="1954079"/>
          </a:xfrm>
          <a:prstGeom prst="rect">
            <a:avLst/>
          </a:prstGeom>
        </p:spPr>
      </p:pic>
      <p:pic>
        <p:nvPicPr>
          <p:cNvPr id="32" name="Picture 31">
            <a:extLst>
              <a:ext uri="{FF2B5EF4-FFF2-40B4-BE49-F238E27FC236}">
                <a16:creationId xmlns:a16="http://schemas.microsoft.com/office/drawing/2014/main" id="{403076DE-0DB5-D50F-9A75-8922E92B1AC8}"/>
              </a:ext>
            </a:extLst>
          </p:cNvPr>
          <p:cNvPicPr>
            <a:picLocks noChangeAspect="1"/>
          </p:cNvPicPr>
          <p:nvPr/>
        </p:nvPicPr>
        <p:blipFill>
          <a:blip r:embed="rId7"/>
          <a:stretch>
            <a:fillRect/>
          </a:stretch>
        </p:blipFill>
        <p:spPr>
          <a:xfrm>
            <a:off x="3715412" y="4140189"/>
            <a:ext cx="2603511" cy="1955357"/>
          </a:xfrm>
          <a:prstGeom prst="rect">
            <a:avLst/>
          </a:prstGeom>
        </p:spPr>
      </p:pic>
      <p:sp>
        <p:nvSpPr>
          <p:cNvPr id="33" name="TextBox 32">
            <a:extLst>
              <a:ext uri="{FF2B5EF4-FFF2-40B4-BE49-F238E27FC236}">
                <a16:creationId xmlns:a16="http://schemas.microsoft.com/office/drawing/2014/main" id="{272FA2A7-BC95-44C5-AA06-694875688810}"/>
              </a:ext>
            </a:extLst>
          </p:cNvPr>
          <p:cNvSpPr txBox="1"/>
          <p:nvPr/>
        </p:nvSpPr>
        <p:spPr>
          <a:xfrm>
            <a:off x="4422764" y="3785903"/>
            <a:ext cx="1673236" cy="307777"/>
          </a:xfrm>
          <a:prstGeom prst="rect">
            <a:avLst/>
          </a:prstGeom>
          <a:noFill/>
        </p:spPr>
        <p:txBody>
          <a:bodyPr wrap="square" rtlCol="0">
            <a:spAutoFit/>
          </a:bodyPr>
          <a:lstStyle/>
          <a:p>
            <a:r>
              <a:rPr lang="en-US" sz="1400" b="1" dirty="0"/>
              <a:t>Partial High College</a:t>
            </a:r>
          </a:p>
        </p:txBody>
      </p:sp>
      <p:sp>
        <p:nvSpPr>
          <p:cNvPr id="34" name="TextBox 33">
            <a:extLst>
              <a:ext uri="{FF2B5EF4-FFF2-40B4-BE49-F238E27FC236}">
                <a16:creationId xmlns:a16="http://schemas.microsoft.com/office/drawing/2014/main" id="{8D5D1F82-54D0-F509-FCFC-2BAD213AA2E1}"/>
              </a:ext>
            </a:extLst>
          </p:cNvPr>
          <p:cNvSpPr txBox="1"/>
          <p:nvPr/>
        </p:nvSpPr>
        <p:spPr>
          <a:xfrm>
            <a:off x="10209139" y="2112201"/>
            <a:ext cx="2112783" cy="338554"/>
          </a:xfrm>
          <a:prstGeom prst="rect">
            <a:avLst/>
          </a:prstGeom>
          <a:noFill/>
        </p:spPr>
        <p:txBody>
          <a:bodyPr wrap="square" rtlCol="0">
            <a:spAutoFit/>
          </a:bodyPr>
          <a:lstStyle/>
          <a:p>
            <a:r>
              <a:rPr lang="en-US" sz="1600" dirty="0"/>
              <a:t>Volume of Customer %</a:t>
            </a:r>
          </a:p>
        </p:txBody>
      </p:sp>
      <p:sp>
        <p:nvSpPr>
          <p:cNvPr id="35" name="TextBox 34">
            <a:extLst>
              <a:ext uri="{FF2B5EF4-FFF2-40B4-BE49-F238E27FC236}">
                <a16:creationId xmlns:a16="http://schemas.microsoft.com/office/drawing/2014/main" id="{E6425649-C683-5335-619D-E2494D76678C}"/>
              </a:ext>
            </a:extLst>
          </p:cNvPr>
          <p:cNvSpPr txBox="1"/>
          <p:nvPr/>
        </p:nvSpPr>
        <p:spPr>
          <a:xfrm>
            <a:off x="10189721" y="1773647"/>
            <a:ext cx="2112783" cy="338554"/>
          </a:xfrm>
          <a:prstGeom prst="rect">
            <a:avLst/>
          </a:prstGeom>
          <a:noFill/>
        </p:spPr>
        <p:txBody>
          <a:bodyPr wrap="square" rtlCol="0">
            <a:spAutoFit/>
          </a:bodyPr>
          <a:lstStyle/>
          <a:p>
            <a:r>
              <a:rPr lang="en-US" sz="1600" dirty="0"/>
              <a:t>Volume of Sales %</a:t>
            </a:r>
          </a:p>
        </p:txBody>
      </p:sp>
      <p:sp>
        <p:nvSpPr>
          <p:cNvPr id="36" name="TextBox 35">
            <a:extLst>
              <a:ext uri="{FF2B5EF4-FFF2-40B4-BE49-F238E27FC236}">
                <a16:creationId xmlns:a16="http://schemas.microsoft.com/office/drawing/2014/main" id="{BEC6B36F-65D3-753E-6A16-D1D5ED96C29F}"/>
              </a:ext>
            </a:extLst>
          </p:cNvPr>
          <p:cNvSpPr txBox="1"/>
          <p:nvPr/>
        </p:nvSpPr>
        <p:spPr>
          <a:xfrm>
            <a:off x="7613676" y="4299045"/>
            <a:ext cx="4478061" cy="800219"/>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400" b="0" i="0" dirty="0">
                <a:solidFill>
                  <a:srgbClr val="252423"/>
                </a:solidFill>
                <a:effectLst/>
                <a:latin typeface="Segoe UI" panose="020B0502040204020203" pitchFamily="34" charset="0"/>
              </a:rPr>
              <a:t>﻿Education: Bachelors accounted for 28.23% which  was hasn’t changed over the across the period.</a:t>
            </a:r>
            <a:endParaRPr lang="en-US" sz="1400" dirty="0"/>
          </a:p>
        </p:txBody>
      </p:sp>
      <p:sp>
        <p:nvSpPr>
          <p:cNvPr id="23" name="Rectangle: Rounded Corners 22">
            <a:extLst>
              <a:ext uri="{FF2B5EF4-FFF2-40B4-BE49-F238E27FC236}">
                <a16:creationId xmlns:a16="http://schemas.microsoft.com/office/drawing/2014/main" id="{42DBC6C8-658E-FD60-B2FB-F6E5CF0DD5C1}"/>
              </a:ext>
            </a:extLst>
          </p:cNvPr>
          <p:cNvSpPr/>
          <p:nvPr/>
        </p:nvSpPr>
        <p:spPr>
          <a:xfrm>
            <a:off x="6555871" y="821267"/>
            <a:ext cx="62959" cy="535516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571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84F1D4-D48E-BEF3-D28B-D4DD334FA903}"/>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3" name="Oval 2">
            <a:extLst>
              <a:ext uri="{FF2B5EF4-FFF2-40B4-BE49-F238E27FC236}">
                <a16:creationId xmlns:a16="http://schemas.microsoft.com/office/drawing/2014/main" id="{F19EE8C0-8356-D446-7FD5-479CA59AFBBB}"/>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4" name="Group 3">
            <a:extLst>
              <a:ext uri="{FF2B5EF4-FFF2-40B4-BE49-F238E27FC236}">
                <a16:creationId xmlns:a16="http://schemas.microsoft.com/office/drawing/2014/main" id="{C4A9CE6F-D68F-0D51-BFE6-8C69418381CA}"/>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E275528C-AC26-06DC-AB0A-1CE5C6D44BE5}"/>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A2C55B32-325B-60BE-60B9-C4CB3A4378C5}"/>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6BE06EEC-384F-B5AF-9BCE-23A56867CAA9}"/>
              </a:ext>
            </a:extLst>
          </p:cNvPr>
          <p:cNvSpPr txBox="1"/>
          <p:nvPr/>
        </p:nvSpPr>
        <p:spPr>
          <a:xfrm>
            <a:off x="686812" y="696550"/>
            <a:ext cx="5239116" cy="369332"/>
          </a:xfrm>
          <a:prstGeom prst="rect">
            <a:avLst/>
          </a:prstGeom>
          <a:noFill/>
        </p:spPr>
        <p:txBody>
          <a:bodyPr wrap="square">
            <a:spAutoFit/>
          </a:bodyPr>
          <a:lstStyle/>
          <a:p>
            <a:r>
              <a:rPr lang="en-US" b="1" dirty="0"/>
              <a:t>Volume of Customer and Sales by </a:t>
            </a:r>
            <a:r>
              <a:rPr lang="en-US" b="1" dirty="0">
                <a:solidFill>
                  <a:srgbClr val="C00000"/>
                </a:solidFill>
              </a:rPr>
              <a:t>Occupation</a:t>
            </a:r>
          </a:p>
        </p:txBody>
      </p:sp>
      <p:pic>
        <p:nvPicPr>
          <p:cNvPr id="11" name="Picture 10">
            <a:extLst>
              <a:ext uri="{FF2B5EF4-FFF2-40B4-BE49-F238E27FC236}">
                <a16:creationId xmlns:a16="http://schemas.microsoft.com/office/drawing/2014/main" id="{355A1B66-D90C-EA98-2779-33BDBC4D126B}"/>
              </a:ext>
            </a:extLst>
          </p:cNvPr>
          <p:cNvPicPr>
            <a:picLocks noChangeAspect="1"/>
          </p:cNvPicPr>
          <p:nvPr/>
        </p:nvPicPr>
        <p:blipFill>
          <a:blip r:embed="rId3"/>
          <a:stretch>
            <a:fillRect/>
          </a:stretch>
        </p:blipFill>
        <p:spPr>
          <a:xfrm>
            <a:off x="355884" y="1418132"/>
            <a:ext cx="3143579" cy="2457831"/>
          </a:xfrm>
          <a:prstGeom prst="rect">
            <a:avLst/>
          </a:prstGeom>
        </p:spPr>
      </p:pic>
      <p:pic>
        <p:nvPicPr>
          <p:cNvPr id="13" name="Picture 12">
            <a:extLst>
              <a:ext uri="{FF2B5EF4-FFF2-40B4-BE49-F238E27FC236}">
                <a16:creationId xmlns:a16="http://schemas.microsoft.com/office/drawing/2014/main" id="{9DC92410-BC20-9C24-2249-66241F913B21}"/>
              </a:ext>
            </a:extLst>
          </p:cNvPr>
          <p:cNvPicPr>
            <a:picLocks noChangeAspect="1"/>
          </p:cNvPicPr>
          <p:nvPr/>
        </p:nvPicPr>
        <p:blipFill>
          <a:blip r:embed="rId4"/>
          <a:stretch>
            <a:fillRect/>
          </a:stretch>
        </p:blipFill>
        <p:spPr>
          <a:xfrm>
            <a:off x="3650666" y="1421543"/>
            <a:ext cx="3283986" cy="2454419"/>
          </a:xfrm>
          <a:prstGeom prst="rect">
            <a:avLst/>
          </a:prstGeom>
        </p:spPr>
      </p:pic>
      <p:pic>
        <p:nvPicPr>
          <p:cNvPr id="15" name="Picture 14">
            <a:extLst>
              <a:ext uri="{FF2B5EF4-FFF2-40B4-BE49-F238E27FC236}">
                <a16:creationId xmlns:a16="http://schemas.microsoft.com/office/drawing/2014/main" id="{254DD6D8-883E-7404-8821-E98D596980F8}"/>
              </a:ext>
            </a:extLst>
          </p:cNvPr>
          <p:cNvPicPr>
            <a:picLocks noChangeAspect="1"/>
          </p:cNvPicPr>
          <p:nvPr/>
        </p:nvPicPr>
        <p:blipFill>
          <a:blip r:embed="rId5"/>
          <a:stretch>
            <a:fillRect/>
          </a:stretch>
        </p:blipFill>
        <p:spPr>
          <a:xfrm>
            <a:off x="7102667" y="1418132"/>
            <a:ext cx="3326017" cy="2454419"/>
          </a:xfrm>
          <a:prstGeom prst="rect">
            <a:avLst/>
          </a:prstGeom>
        </p:spPr>
      </p:pic>
      <p:pic>
        <p:nvPicPr>
          <p:cNvPr id="17" name="Picture 16">
            <a:extLst>
              <a:ext uri="{FF2B5EF4-FFF2-40B4-BE49-F238E27FC236}">
                <a16:creationId xmlns:a16="http://schemas.microsoft.com/office/drawing/2014/main" id="{64EF8D17-F6E6-9480-5CF3-CF12CEF4F1C1}"/>
              </a:ext>
            </a:extLst>
          </p:cNvPr>
          <p:cNvPicPr>
            <a:picLocks noChangeAspect="1"/>
          </p:cNvPicPr>
          <p:nvPr/>
        </p:nvPicPr>
        <p:blipFill>
          <a:blip r:embed="rId6"/>
          <a:stretch>
            <a:fillRect/>
          </a:stretch>
        </p:blipFill>
        <p:spPr>
          <a:xfrm>
            <a:off x="355884" y="4098718"/>
            <a:ext cx="3294782" cy="2582988"/>
          </a:xfrm>
          <a:prstGeom prst="rect">
            <a:avLst/>
          </a:prstGeom>
        </p:spPr>
      </p:pic>
      <p:pic>
        <p:nvPicPr>
          <p:cNvPr id="19" name="Picture 18">
            <a:extLst>
              <a:ext uri="{FF2B5EF4-FFF2-40B4-BE49-F238E27FC236}">
                <a16:creationId xmlns:a16="http://schemas.microsoft.com/office/drawing/2014/main" id="{21210CFB-2319-3E63-EA0F-5D7C1A5FB1A0}"/>
              </a:ext>
            </a:extLst>
          </p:cNvPr>
          <p:cNvPicPr>
            <a:picLocks noChangeAspect="1"/>
          </p:cNvPicPr>
          <p:nvPr/>
        </p:nvPicPr>
        <p:blipFill>
          <a:blip r:embed="rId7"/>
          <a:stretch>
            <a:fillRect/>
          </a:stretch>
        </p:blipFill>
        <p:spPr>
          <a:xfrm>
            <a:off x="3783223" y="4227286"/>
            <a:ext cx="3319444" cy="2454420"/>
          </a:xfrm>
          <a:prstGeom prst="rect">
            <a:avLst/>
          </a:prstGeom>
        </p:spPr>
      </p:pic>
      <p:sp>
        <p:nvSpPr>
          <p:cNvPr id="20" name="TextBox 19">
            <a:extLst>
              <a:ext uri="{FF2B5EF4-FFF2-40B4-BE49-F238E27FC236}">
                <a16:creationId xmlns:a16="http://schemas.microsoft.com/office/drawing/2014/main" id="{F0A4EDC1-7E91-DEAF-014E-4B125E54E1FE}"/>
              </a:ext>
            </a:extLst>
          </p:cNvPr>
          <p:cNvSpPr txBox="1"/>
          <p:nvPr/>
        </p:nvSpPr>
        <p:spPr>
          <a:xfrm>
            <a:off x="7929349" y="4380931"/>
            <a:ext cx="1883391" cy="369332"/>
          </a:xfrm>
          <a:prstGeom prst="rect">
            <a:avLst/>
          </a:prstGeom>
          <a:noFill/>
        </p:spPr>
        <p:txBody>
          <a:bodyPr wrap="square" rtlCol="0">
            <a:spAutoFit/>
          </a:bodyPr>
          <a:lstStyle/>
          <a:p>
            <a:r>
              <a:rPr lang="en-US" b="1" dirty="0"/>
              <a:t>Comments</a:t>
            </a:r>
          </a:p>
        </p:txBody>
      </p:sp>
      <p:grpSp>
        <p:nvGrpSpPr>
          <p:cNvPr id="31" name="Group 30">
            <a:extLst>
              <a:ext uri="{FF2B5EF4-FFF2-40B4-BE49-F238E27FC236}">
                <a16:creationId xmlns:a16="http://schemas.microsoft.com/office/drawing/2014/main" id="{A4D6C165-F7B5-ADBE-FCC1-86F533EC6597}"/>
              </a:ext>
            </a:extLst>
          </p:cNvPr>
          <p:cNvGrpSpPr/>
          <p:nvPr/>
        </p:nvGrpSpPr>
        <p:grpSpPr>
          <a:xfrm>
            <a:off x="10694569" y="1971609"/>
            <a:ext cx="1562621" cy="1197267"/>
            <a:chOff x="10694569" y="1971609"/>
            <a:chExt cx="1562621" cy="1197267"/>
          </a:xfrm>
        </p:grpSpPr>
        <p:sp>
          <p:nvSpPr>
            <p:cNvPr id="21" name="Rectangle 20">
              <a:extLst>
                <a:ext uri="{FF2B5EF4-FFF2-40B4-BE49-F238E27FC236}">
                  <a16:creationId xmlns:a16="http://schemas.microsoft.com/office/drawing/2014/main" id="{A8DBAAE9-1693-4627-AF13-7F1981F24282}"/>
                </a:ext>
              </a:extLst>
            </p:cNvPr>
            <p:cNvSpPr/>
            <p:nvPr/>
          </p:nvSpPr>
          <p:spPr>
            <a:xfrm>
              <a:off x="10705498" y="2676434"/>
              <a:ext cx="106927" cy="96245"/>
            </a:xfrm>
            <a:prstGeom prst="rect">
              <a:avLst/>
            </a:prstGeom>
            <a:solidFill>
              <a:srgbClr val="E5E5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350A406-1DEE-2106-F119-BED04631A4A9}"/>
                </a:ext>
              </a:extLst>
            </p:cNvPr>
            <p:cNvSpPr/>
            <p:nvPr/>
          </p:nvSpPr>
          <p:spPr>
            <a:xfrm>
              <a:off x="10694569" y="2063943"/>
              <a:ext cx="106928" cy="96245"/>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B5CD3639-D174-FC48-0C84-4748EDA9957A}"/>
                </a:ext>
              </a:extLst>
            </p:cNvPr>
            <p:cNvSpPr txBox="1"/>
            <p:nvPr/>
          </p:nvSpPr>
          <p:spPr>
            <a:xfrm>
              <a:off x="10877762" y="2584101"/>
              <a:ext cx="1379428" cy="584775"/>
            </a:xfrm>
            <a:prstGeom prst="rect">
              <a:avLst/>
            </a:prstGeom>
            <a:noFill/>
          </p:spPr>
          <p:txBody>
            <a:bodyPr wrap="square" rtlCol="0">
              <a:spAutoFit/>
            </a:bodyPr>
            <a:lstStyle/>
            <a:p>
              <a:r>
                <a:rPr lang="en-US" sz="1600" dirty="0"/>
                <a:t>Volume of Customer %</a:t>
              </a:r>
            </a:p>
          </p:txBody>
        </p:sp>
        <p:sp>
          <p:nvSpPr>
            <p:cNvPr id="24" name="TextBox 23">
              <a:extLst>
                <a:ext uri="{FF2B5EF4-FFF2-40B4-BE49-F238E27FC236}">
                  <a16:creationId xmlns:a16="http://schemas.microsoft.com/office/drawing/2014/main" id="{6E35CE6D-AE59-BACC-A7DC-DA7131CC5201}"/>
                </a:ext>
              </a:extLst>
            </p:cNvPr>
            <p:cNvSpPr txBox="1"/>
            <p:nvPr/>
          </p:nvSpPr>
          <p:spPr>
            <a:xfrm>
              <a:off x="10858344" y="1971609"/>
              <a:ext cx="1379428" cy="584775"/>
            </a:xfrm>
            <a:prstGeom prst="rect">
              <a:avLst/>
            </a:prstGeom>
            <a:noFill/>
          </p:spPr>
          <p:txBody>
            <a:bodyPr wrap="square" rtlCol="0">
              <a:spAutoFit/>
            </a:bodyPr>
            <a:lstStyle/>
            <a:p>
              <a:r>
                <a:rPr lang="en-US" sz="1600" dirty="0"/>
                <a:t>Volume of Sales %</a:t>
              </a:r>
            </a:p>
          </p:txBody>
        </p:sp>
      </p:grpSp>
      <p:sp>
        <p:nvSpPr>
          <p:cNvPr id="25" name="TextBox 24">
            <a:extLst>
              <a:ext uri="{FF2B5EF4-FFF2-40B4-BE49-F238E27FC236}">
                <a16:creationId xmlns:a16="http://schemas.microsoft.com/office/drawing/2014/main" id="{64CD5EB0-4FA1-512E-CECD-0C3EB8759AA5}"/>
              </a:ext>
            </a:extLst>
          </p:cNvPr>
          <p:cNvSpPr txBox="1"/>
          <p:nvPr/>
        </p:nvSpPr>
        <p:spPr>
          <a:xfrm>
            <a:off x="1318690" y="1110355"/>
            <a:ext cx="730265" cy="307777"/>
          </a:xfrm>
          <a:prstGeom prst="rect">
            <a:avLst/>
          </a:prstGeom>
          <a:noFill/>
        </p:spPr>
        <p:txBody>
          <a:bodyPr wrap="none" rtlCol="0">
            <a:spAutoFit/>
          </a:bodyPr>
          <a:lstStyle/>
          <a:p>
            <a:r>
              <a:rPr lang="en-US" sz="1400" b="1" dirty="0"/>
              <a:t>Clerical</a:t>
            </a:r>
          </a:p>
        </p:txBody>
      </p:sp>
      <p:sp>
        <p:nvSpPr>
          <p:cNvPr id="26" name="TextBox 25">
            <a:extLst>
              <a:ext uri="{FF2B5EF4-FFF2-40B4-BE49-F238E27FC236}">
                <a16:creationId xmlns:a16="http://schemas.microsoft.com/office/drawing/2014/main" id="{E23457CB-A282-5529-21F0-AB55C3E09B45}"/>
              </a:ext>
            </a:extLst>
          </p:cNvPr>
          <p:cNvSpPr txBox="1"/>
          <p:nvPr/>
        </p:nvSpPr>
        <p:spPr>
          <a:xfrm>
            <a:off x="4657756" y="1110354"/>
            <a:ext cx="1179747" cy="307777"/>
          </a:xfrm>
          <a:prstGeom prst="rect">
            <a:avLst/>
          </a:prstGeom>
          <a:noFill/>
        </p:spPr>
        <p:txBody>
          <a:bodyPr wrap="none" rtlCol="0">
            <a:spAutoFit/>
          </a:bodyPr>
          <a:lstStyle/>
          <a:p>
            <a:r>
              <a:rPr lang="en-US" sz="1400" b="1" dirty="0"/>
              <a:t>Management</a:t>
            </a:r>
          </a:p>
        </p:txBody>
      </p:sp>
      <p:sp>
        <p:nvSpPr>
          <p:cNvPr id="27" name="TextBox 26">
            <a:extLst>
              <a:ext uri="{FF2B5EF4-FFF2-40B4-BE49-F238E27FC236}">
                <a16:creationId xmlns:a16="http://schemas.microsoft.com/office/drawing/2014/main" id="{4601FFAE-BC93-2A81-96F2-55DBEAE50BC2}"/>
              </a:ext>
            </a:extLst>
          </p:cNvPr>
          <p:cNvSpPr txBox="1"/>
          <p:nvPr/>
        </p:nvSpPr>
        <p:spPr>
          <a:xfrm>
            <a:off x="9549047" y="1156521"/>
            <a:ext cx="910249" cy="307777"/>
          </a:xfrm>
          <a:prstGeom prst="rect">
            <a:avLst/>
          </a:prstGeom>
          <a:noFill/>
        </p:spPr>
        <p:txBody>
          <a:bodyPr wrap="square" rtlCol="0">
            <a:spAutoFit/>
          </a:bodyPr>
          <a:lstStyle/>
          <a:p>
            <a:r>
              <a:rPr lang="en-US" sz="1400" b="1" dirty="0"/>
              <a:t>Manual</a:t>
            </a:r>
          </a:p>
        </p:txBody>
      </p:sp>
      <p:sp>
        <p:nvSpPr>
          <p:cNvPr id="28" name="TextBox 27">
            <a:extLst>
              <a:ext uri="{FF2B5EF4-FFF2-40B4-BE49-F238E27FC236}">
                <a16:creationId xmlns:a16="http://schemas.microsoft.com/office/drawing/2014/main" id="{DFFD58D6-3FB8-2D9E-09D7-87A0CA3C5B36}"/>
              </a:ext>
            </a:extLst>
          </p:cNvPr>
          <p:cNvSpPr txBox="1"/>
          <p:nvPr/>
        </p:nvSpPr>
        <p:spPr>
          <a:xfrm>
            <a:off x="1414817" y="3919509"/>
            <a:ext cx="1096262" cy="307777"/>
          </a:xfrm>
          <a:prstGeom prst="rect">
            <a:avLst/>
          </a:prstGeom>
          <a:noFill/>
        </p:spPr>
        <p:txBody>
          <a:bodyPr wrap="none" rtlCol="0">
            <a:spAutoFit/>
          </a:bodyPr>
          <a:lstStyle/>
          <a:p>
            <a:r>
              <a:rPr lang="en-US" sz="1400" b="1" dirty="0"/>
              <a:t>Professional</a:t>
            </a:r>
          </a:p>
        </p:txBody>
      </p:sp>
      <p:sp>
        <p:nvSpPr>
          <p:cNvPr id="29" name="TextBox 28">
            <a:extLst>
              <a:ext uri="{FF2B5EF4-FFF2-40B4-BE49-F238E27FC236}">
                <a16:creationId xmlns:a16="http://schemas.microsoft.com/office/drawing/2014/main" id="{1A973B22-F575-A6C9-B078-37276AA2FEC6}"/>
              </a:ext>
            </a:extLst>
          </p:cNvPr>
          <p:cNvSpPr txBox="1"/>
          <p:nvPr/>
        </p:nvSpPr>
        <p:spPr>
          <a:xfrm>
            <a:off x="4739694" y="3897735"/>
            <a:ext cx="1296821" cy="307777"/>
          </a:xfrm>
          <a:prstGeom prst="rect">
            <a:avLst/>
          </a:prstGeom>
          <a:noFill/>
        </p:spPr>
        <p:txBody>
          <a:bodyPr wrap="square" rtlCol="0">
            <a:spAutoFit/>
          </a:bodyPr>
          <a:lstStyle/>
          <a:p>
            <a:r>
              <a:rPr lang="en-US" sz="1400" b="1" dirty="0"/>
              <a:t>Skilled Manual</a:t>
            </a:r>
          </a:p>
        </p:txBody>
      </p:sp>
      <p:sp>
        <p:nvSpPr>
          <p:cNvPr id="30" name="Star: 5 Points 29">
            <a:extLst>
              <a:ext uri="{FF2B5EF4-FFF2-40B4-BE49-F238E27FC236}">
                <a16:creationId xmlns:a16="http://schemas.microsoft.com/office/drawing/2014/main" id="{00A70017-4D67-86D2-4686-BAB24D65E439}"/>
              </a:ext>
            </a:extLst>
          </p:cNvPr>
          <p:cNvSpPr/>
          <p:nvPr/>
        </p:nvSpPr>
        <p:spPr>
          <a:xfrm>
            <a:off x="1073030" y="4270832"/>
            <a:ext cx="491320" cy="328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03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C35D73-885F-D15E-6E57-ABD3FD913F82}"/>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Customer Demographics - Online</a:t>
            </a:r>
          </a:p>
        </p:txBody>
      </p:sp>
      <p:sp>
        <p:nvSpPr>
          <p:cNvPr id="3" name="Oval 2">
            <a:extLst>
              <a:ext uri="{FF2B5EF4-FFF2-40B4-BE49-F238E27FC236}">
                <a16:creationId xmlns:a16="http://schemas.microsoft.com/office/drawing/2014/main" id="{C1DB93F7-AF6D-908D-F3AA-54A83734B826}"/>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4" name="Group 3">
            <a:extLst>
              <a:ext uri="{FF2B5EF4-FFF2-40B4-BE49-F238E27FC236}">
                <a16:creationId xmlns:a16="http://schemas.microsoft.com/office/drawing/2014/main" id="{DF38B18A-DFC1-5712-C96D-137390A4C34A}"/>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578C6CFD-A1C8-28A9-B69D-17C9082D5134}"/>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DFDF6D0-91D9-DEBA-4562-BCE1338505F1}"/>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2294B622-E761-99A2-D599-7AE39C09DE16}"/>
              </a:ext>
            </a:extLst>
          </p:cNvPr>
          <p:cNvSpPr txBox="1"/>
          <p:nvPr/>
        </p:nvSpPr>
        <p:spPr>
          <a:xfrm>
            <a:off x="686812" y="696550"/>
            <a:ext cx="5239116" cy="369332"/>
          </a:xfrm>
          <a:prstGeom prst="rect">
            <a:avLst/>
          </a:prstGeom>
          <a:noFill/>
        </p:spPr>
        <p:txBody>
          <a:bodyPr wrap="square">
            <a:spAutoFit/>
          </a:bodyPr>
          <a:lstStyle/>
          <a:p>
            <a:r>
              <a:rPr lang="en-US" b="1" dirty="0"/>
              <a:t>Volume of Customer and Sales by </a:t>
            </a:r>
            <a:r>
              <a:rPr lang="en-US" b="1" dirty="0">
                <a:solidFill>
                  <a:srgbClr val="C00000"/>
                </a:solidFill>
              </a:rPr>
              <a:t>Income </a:t>
            </a:r>
          </a:p>
        </p:txBody>
      </p:sp>
      <p:pic>
        <p:nvPicPr>
          <p:cNvPr id="9" name="Picture 8">
            <a:extLst>
              <a:ext uri="{FF2B5EF4-FFF2-40B4-BE49-F238E27FC236}">
                <a16:creationId xmlns:a16="http://schemas.microsoft.com/office/drawing/2014/main" id="{BD3D3E98-8FC2-70C0-E126-B248DFF12F1C}"/>
              </a:ext>
            </a:extLst>
          </p:cNvPr>
          <p:cNvPicPr>
            <a:picLocks noChangeAspect="1"/>
          </p:cNvPicPr>
          <p:nvPr/>
        </p:nvPicPr>
        <p:blipFill>
          <a:blip r:embed="rId3"/>
          <a:stretch>
            <a:fillRect/>
          </a:stretch>
        </p:blipFill>
        <p:spPr>
          <a:xfrm>
            <a:off x="339488" y="1586138"/>
            <a:ext cx="3904966" cy="2789262"/>
          </a:xfrm>
          <a:prstGeom prst="rect">
            <a:avLst/>
          </a:prstGeom>
        </p:spPr>
      </p:pic>
      <p:pic>
        <p:nvPicPr>
          <p:cNvPr id="11" name="Picture 10">
            <a:extLst>
              <a:ext uri="{FF2B5EF4-FFF2-40B4-BE49-F238E27FC236}">
                <a16:creationId xmlns:a16="http://schemas.microsoft.com/office/drawing/2014/main" id="{9492F1B9-9261-BDF7-7C24-20C78B97EDCF}"/>
              </a:ext>
            </a:extLst>
          </p:cNvPr>
          <p:cNvPicPr>
            <a:picLocks noChangeAspect="1"/>
          </p:cNvPicPr>
          <p:nvPr/>
        </p:nvPicPr>
        <p:blipFill>
          <a:blip r:embed="rId4"/>
          <a:stretch>
            <a:fillRect/>
          </a:stretch>
        </p:blipFill>
        <p:spPr>
          <a:xfrm>
            <a:off x="4475399" y="1586137"/>
            <a:ext cx="3792763" cy="2789261"/>
          </a:xfrm>
          <a:prstGeom prst="rect">
            <a:avLst/>
          </a:prstGeom>
        </p:spPr>
      </p:pic>
      <p:pic>
        <p:nvPicPr>
          <p:cNvPr id="13" name="Picture 12">
            <a:extLst>
              <a:ext uri="{FF2B5EF4-FFF2-40B4-BE49-F238E27FC236}">
                <a16:creationId xmlns:a16="http://schemas.microsoft.com/office/drawing/2014/main" id="{0173B7A9-3C2B-327E-2A9E-640E9577A3C2}"/>
              </a:ext>
            </a:extLst>
          </p:cNvPr>
          <p:cNvPicPr>
            <a:picLocks noChangeAspect="1"/>
          </p:cNvPicPr>
          <p:nvPr/>
        </p:nvPicPr>
        <p:blipFill>
          <a:blip r:embed="rId5"/>
          <a:stretch>
            <a:fillRect/>
          </a:stretch>
        </p:blipFill>
        <p:spPr>
          <a:xfrm>
            <a:off x="8441735" y="1586138"/>
            <a:ext cx="3750265" cy="2789260"/>
          </a:xfrm>
          <a:prstGeom prst="rect">
            <a:avLst/>
          </a:prstGeom>
        </p:spPr>
      </p:pic>
      <p:sp>
        <p:nvSpPr>
          <p:cNvPr id="14" name="TextBox 13">
            <a:extLst>
              <a:ext uri="{FF2B5EF4-FFF2-40B4-BE49-F238E27FC236}">
                <a16:creationId xmlns:a16="http://schemas.microsoft.com/office/drawing/2014/main" id="{46909088-CBA3-1CD7-E010-01F5F4908830}"/>
              </a:ext>
            </a:extLst>
          </p:cNvPr>
          <p:cNvSpPr txBox="1"/>
          <p:nvPr/>
        </p:nvSpPr>
        <p:spPr>
          <a:xfrm>
            <a:off x="1318690" y="1110355"/>
            <a:ext cx="1115113" cy="307777"/>
          </a:xfrm>
          <a:prstGeom prst="rect">
            <a:avLst/>
          </a:prstGeom>
          <a:noFill/>
        </p:spPr>
        <p:txBody>
          <a:bodyPr wrap="none" rtlCol="0">
            <a:spAutoFit/>
          </a:bodyPr>
          <a:lstStyle/>
          <a:p>
            <a:r>
              <a:rPr lang="en-US" sz="1400" b="1" dirty="0"/>
              <a:t>High Income</a:t>
            </a:r>
          </a:p>
        </p:txBody>
      </p:sp>
      <p:sp>
        <p:nvSpPr>
          <p:cNvPr id="15" name="TextBox 14">
            <a:extLst>
              <a:ext uri="{FF2B5EF4-FFF2-40B4-BE49-F238E27FC236}">
                <a16:creationId xmlns:a16="http://schemas.microsoft.com/office/drawing/2014/main" id="{5B448310-38F1-1111-CDB8-A34C1122A988}"/>
              </a:ext>
            </a:extLst>
          </p:cNvPr>
          <p:cNvSpPr txBox="1"/>
          <p:nvPr/>
        </p:nvSpPr>
        <p:spPr>
          <a:xfrm>
            <a:off x="5538443" y="1065880"/>
            <a:ext cx="1079526" cy="307777"/>
          </a:xfrm>
          <a:prstGeom prst="rect">
            <a:avLst/>
          </a:prstGeom>
          <a:noFill/>
        </p:spPr>
        <p:txBody>
          <a:bodyPr wrap="none" rtlCol="0">
            <a:spAutoFit/>
          </a:bodyPr>
          <a:lstStyle/>
          <a:p>
            <a:r>
              <a:rPr lang="en-US" sz="1400" b="1" dirty="0"/>
              <a:t>Low Income</a:t>
            </a:r>
          </a:p>
        </p:txBody>
      </p:sp>
      <p:sp>
        <p:nvSpPr>
          <p:cNvPr id="16" name="TextBox 15">
            <a:extLst>
              <a:ext uri="{FF2B5EF4-FFF2-40B4-BE49-F238E27FC236}">
                <a16:creationId xmlns:a16="http://schemas.microsoft.com/office/drawing/2014/main" id="{AC3FAE3F-8FBC-D7E3-E3C6-2AE0CB2CDAAE}"/>
              </a:ext>
            </a:extLst>
          </p:cNvPr>
          <p:cNvSpPr txBox="1"/>
          <p:nvPr/>
        </p:nvSpPr>
        <p:spPr>
          <a:xfrm>
            <a:off x="9759310" y="1110355"/>
            <a:ext cx="1127937" cy="307777"/>
          </a:xfrm>
          <a:prstGeom prst="rect">
            <a:avLst/>
          </a:prstGeom>
          <a:noFill/>
        </p:spPr>
        <p:txBody>
          <a:bodyPr wrap="none" rtlCol="0">
            <a:spAutoFit/>
          </a:bodyPr>
          <a:lstStyle/>
          <a:p>
            <a:r>
              <a:rPr lang="en-US" sz="1400" b="1" dirty="0"/>
              <a:t>Mid-Income</a:t>
            </a:r>
          </a:p>
        </p:txBody>
      </p:sp>
      <p:grpSp>
        <p:nvGrpSpPr>
          <p:cNvPr id="17" name="Group 16">
            <a:extLst>
              <a:ext uri="{FF2B5EF4-FFF2-40B4-BE49-F238E27FC236}">
                <a16:creationId xmlns:a16="http://schemas.microsoft.com/office/drawing/2014/main" id="{30A0EB73-C3D7-E7B9-3CDE-B89941BDF3C9}"/>
              </a:ext>
            </a:extLst>
          </p:cNvPr>
          <p:cNvGrpSpPr/>
          <p:nvPr/>
        </p:nvGrpSpPr>
        <p:grpSpPr>
          <a:xfrm>
            <a:off x="339489" y="4707812"/>
            <a:ext cx="1926040" cy="1039833"/>
            <a:chOff x="10694569" y="1971609"/>
            <a:chExt cx="1562621" cy="1197267"/>
          </a:xfrm>
        </p:grpSpPr>
        <p:sp>
          <p:nvSpPr>
            <p:cNvPr id="18" name="Rectangle 17">
              <a:extLst>
                <a:ext uri="{FF2B5EF4-FFF2-40B4-BE49-F238E27FC236}">
                  <a16:creationId xmlns:a16="http://schemas.microsoft.com/office/drawing/2014/main" id="{8B08A429-6D33-FC0F-5CE2-79F1D993B01E}"/>
                </a:ext>
              </a:extLst>
            </p:cNvPr>
            <p:cNvSpPr/>
            <p:nvPr/>
          </p:nvSpPr>
          <p:spPr>
            <a:xfrm>
              <a:off x="10705498" y="2676434"/>
              <a:ext cx="106927" cy="96245"/>
            </a:xfrm>
            <a:prstGeom prst="rect">
              <a:avLst/>
            </a:prstGeom>
            <a:solidFill>
              <a:srgbClr val="E5E5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849FE01-3A58-9BB1-7ABF-159CEFA7FD59}"/>
                </a:ext>
              </a:extLst>
            </p:cNvPr>
            <p:cNvSpPr/>
            <p:nvPr/>
          </p:nvSpPr>
          <p:spPr>
            <a:xfrm>
              <a:off x="10694569" y="2063943"/>
              <a:ext cx="106928" cy="96245"/>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DD463DB-5A42-45F1-90A3-381F0B63198D}"/>
                </a:ext>
              </a:extLst>
            </p:cNvPr>
            <p:cNvSpPr txBox="1"/>
            <p:nvPr/>
          </p:nvSpPr>
          <p:spPr>
            <a:xfrm>
              <a:off x="10877762" y="2584101"/>
              <a:ext cx="1379428" cy="584775"/>
            </a:xfrm>
            <a:prstGeom prst="rect">
              <a:avLst/>
            </a:prstGeom>
            <a:noFill/>
          </p:spPr>
          <p:txBody>
            <a:bodyPr wrap="square" rtlCol="0">
              <a:spAutoFit/>
            </a:bodyPr>
            <a:lstStyle/>
            <a:p>
              <a:r>
                <a:rPr lang="en-US" sz="1600" dirty="0"/>
                <a:t>Volume of Customer %</a:t>
              </a:r>
            </a:p>
          </p:txBody>
        </p:sp>
        <p:sp>
          <p:nvSpPr>
            <p:cNvPr id="21" name="TextBox 20">
              <a:extLst>
                <a:ext uri="{FF2B5EF4-FFF2-40B4-BE49-F238E27FC236}">
                  <a16:creationId xmlns:a16="http://schemas.microsoft.com/office/drawing/2014/main" id="{C734DD7D-C027-BE82-5201-50615ECD4EC6}"/>
                </a:ext>
              </a:extLst>
            </p:cNvPr>
            <p:cNvSpPr txBox="1"/>
            <p:nvPr/>
          </p:nvSpPr>
          <p:spPr>
            <a:xfrm>
              <a:off x="10858344" y="1971609"/>
              <a:ext cx="1379428" cy="584775"/>
            </a:xfrm>
            <a:prstGeom prst="rect">
              <a:avLst/>
            </a:prstGeom>
            <a:noFill/>
          </p:spPr>
          <p:txBody>
            <a:bodyPr wrap="square" rtlCol="0">
              <a:spAutoFit/>
            </a:bodyPr>
            <a:lstStyle/>
            <a:p>
              <a:r>
                <a:rPr lang="en-US" sz="1600" dirty="0"/>
                <a:t>Volume of Sales %</a:t>
              </a:r>
            </a:p>
          </p:txBody>
        </p:sp>
      </p:grpSp>
    </p:spTree>
    <p:extLst>
      <p:ext uri="{BB962C8B-B14F-4D97-AF65-F5344CB8AC3E}">
        <p14:creationId xmlns:p14="http://schemas.microsoft.com/office/powerpoint/2010/main" val="50710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B2D90C-C63F-C2F4-D934-F67630B464ED}"/>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Which areas AHG should improve?</a:t>
            </a:r>
          </a:p>
        </p:txBody>
      </p:sp>
      <p:grpSp>
        <p:nvGrpSpPr>
          <p:cNvPr id="4" name="Group 3">
            <a:extLst>
              <a:ext uri="{FF2B5EF4-FFF2-40B4-BE49-F238E27FC236}">
                <a16:creationId xmlns:a16="http://schemas.microsoft.com/office/drawing/2014/main" id="{02F9C449-C576-F9F7-8A3B-3E8BE5FA0C9B}"/>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F00BE59C-8686-509D-75E6-D503E57BF62A}"/>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70085768-F16B-FA6B-1B02-82F56DA3B5BD}"/>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Oval 6">
            <a:extLst>
              <a:ext uri="{FF2B5EF4-FFF2-40B4-BE49-F238E27FC236}">
                <a16:creationId xmlns:a16="http://schemas.microsoft.com/office/drawing/2014/main" id="{7E900EA3-8C23-B2C0-E289-9094F743CB7C}"/>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3.5</a:t>
            </a:r>
          </a:p>
        </p:txBody>
      </p:sp>
      <p:sp>
        <p:nvSpPr>
          <p:cNvPr id="2" name="TextBox 1">
            <a:extLst>
              <a:ext uri="{FF2B5EF4-FFF2-40B4-BE49-F238E27FC236}">
                <a16:creationId xmlns:a16="http://schemas.microsoft.com/office/drawing/2014/main" id="{01A031B1-A180-6FA4-9238-97E90A5623DC}"/>
              </a:ext>
            </a:extLst>
          </p:cNvPr>
          <p:cNvSpPr txBox="1"/>
          <p:nvPr/>
        </p:nvSpPr>
        <p:spPr>
          <a:xfrm>
            <a:off x="228600" y="866787"/>
            <a:ext cx="2703443" cy="584775"/>
          </a:xfrm>
          <a:prstGeom prst="rect">
            <a:avLst/>
          </a:prstGeom>
          <a:noFill/>
        </p:spPr>
        <p:txBody>
          <a:bodyPr wrap="square" rtlCol="0">
            <a:spAutoFit/>
          </a:bodyPr>
          <a:lstStyle/>
          <a:p>
            <a:r>
              <a:rPr lang="en-US" sz="3200" b="1" dirty="0">
                <a:solidFill>
                  <a:srgbClr val="FF0000"/>
                </a:solidFill>
              </a:rPr>
              <a:t>Manufacturing</a:t>
            </a:r>
          </a:p>
        </p:txBody>
      </p:sp>
      <p:sp>
        <p:nvSpPr>
          <p:cNvPr id="12" name="TextBox 11">
            <a:extLst>
              <a:ext uri="{FF2B5EF4-FFF2-40B4-BE49-F238E27FC236}">
                <a16:creationId xmlns:a16="http://schemas.microsoft.com/office/drawing/2014/main" id="{52EB2D17-69D6-033C-5E62-2A2B9C2D044C}"/>
              </a:ext>
            </a:extLst>
          </p:cNvPr>
          <p:cNvSpPr txBox="1"/>
          <p:nvPr/>
        </p:nvSpPr>
        <p:spPr>
          <a:xfrm>
            <a:off x="2557670" y="1908313"/>
            <a:ext cx="8640417" cy="252376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Total Budget and actual Manufacturing  cost  remained on changed YoY. AHG should carry out an inquiry for possible skullduggery.</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Scrap Reason: “Drill size too large and Trim length too short” should be reviewed why it is above the average.</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Days Delay Delivery: 33 % of Work Orders are Late.</a:t>
            </a:r>
          </a:p>
          <a:p>
            <a:endParaRPr lang="en-US" dirty="0"/>
          </a:p>
        </p:txBody>
      </p:sp>
    </p:spTree>
    <p:extLst>
      <p:ext uri="{BB962C8B-B14F-4D97-AF65-F5344CB8AC3E}">
        <p14:creationId xmlns:p14="http://schemas.microsoft.com/office/powerpoint/2010/main" val="404384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A8D55D-E7F3-C1F6-78D8-A8D1CDE63712}"/>
              </a:ext>
            </a:extLst>
          </p:cNvPr>
          <p:cNvSpPr txBox="1"/>
          <p:nvPr/>
        </p:nvSpPr>
        <p:spPr>
          <a:xfrm>
            <a:off x="1232452" y="1590261"/>
            <a:ext cx="10495722" cy="1477328"/>
          </a:xfrm>
          <a:prstGeom prst="rect">
            <a:avLst/>
          </a:prstGeom>
          <a:noFill/>
        </p:spPr>
        <p:txBody>
          <a:bodyPr wrap="square" rtlCol="0">
            <a:spAutoFit/>
          </a:bodyPr>
          <a:lstStyle/>
          <a:p>
            <a:r>
              <a:rPr lang="en-US" dirty="0"/>
              <a:t>Adventure Hardware Group (AHG) is a global manufacturing organization with operations in America, Europe, and Asia. AHG is an online specialty retailer and reseller of Road bikes, Mountain bikes, Touring bikes, components, accessories, and clothing (Cycling products). We deliver the personalized service of the best local shops, but with a dynamic, interactive experience only possible on the web – specially designed to make you knowledgeable and confident about every product we sell.</a:t>
            </a:r>
            <a:r>
              <a:rPr lang="en-GB" b="0" i="0" dirty="0">
                <a:solidFill>
                  <a:srgbClr val="202124"/>
                </a:solidFill>
                <a:effectLst/>
                <a:latin typeface="arial" panose="020B0604020202020204" pitchFamily="34" charset="0"/>
              </a:rPr>
              <a:t> </a:t>
            </a:r>
            <a:endParaRPr lang="en-US" dirty="0"/>
          </a:p>
        </p:txBody>
      </p:sp>
      <p:sp>
        <p:nvSpPr>
          <p:cNvPr id="6" name="Scroll: Horizontal 5">
            <a:extLst>
              <a:ext uri="{FF2B5EF4-FFF2-40B4-BE49-F238E27FC236}">
                <a16:creationId xmlns:a16="http://schemas.microsoft.com/office/drawing/2014/main" id="{F3468A2A-7E85-9DB0-7584-C91F3F60AEF2}"/>
              </a:ext>
            </a:extLst>
          </p:cNvPr>
          <p:cNvSpPr/>
          <p:nvPr/>
        </p:nvSpPr>
        <p:spPr>
          <a:xfrm>
            <a:off x="577412" y="4654826"/>
            <a:ext cx="1613454" cy="12258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4 Years in Business</a:t>
            </a:r>
          </a:p>
        </p:txBody>
      </p:sp>
      <p:sp>
        <p:nvSpPr>
          <p:cNvPr id="10" name="Scroll: Horizontal 9">
            <a:extLst>
              <a:ext uri="{FF2B5EF4-FFF2-40B4-BE49-F238E27FC236}">
                <a16:creationId xmlns:a16="http://schemas.microsoft.com/office/drawing/2014/main" id="{90A10313-6A2D-F431-709E-1499303ABA35}"/>
              </a:ext>
            </a:extLst>
          </p:cNvPr>
          <p:cNvSpPr/>
          <p:nvPr/>
        </p:nvSpPr>
        <p:spPr>
          <a:xfrm>
            <a:off x="2529978" y="4654826"/>
            <a:ext cx="1613454" cy="12258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10 Regions</a:t>
            </a:r>
          </a:p>
        </p:txBody>
      </p:sp>
      <p:sp>
        <p:nvSpPr>
          <p:cNvPr id="11" name="Scroll: Horizontal 10">
            <a:extLst>
              <a:ext uri="{FF2B5EF4-FFF2-40B4-BE49-F238E27FC236}">
                <a16:creationId xmlns:a16="http://schemas.microsoft.com/office/drawing/2014/main" id="{D52866CA-71DF-DC35-6E18-F610395D0601}"/>
              </a:ext>
            </a:extLst>
          </p:cNvPr>
          <p:cNvSpPr/>
          <p:nvPr/>
        </p:nvSpPr>
        <p:spPr>
          <a:xfrm>
            <a:off x="10340238" y="4654826"/>
            <a:ext cx="1613454" cy="12258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18,040</a:t>
            </a:r>
          </a:p>
          <a:p>
            <a:pPr algn="ctr"/>
            <a:r>
              <a:rPr lang="en-US" b="1" dirty="0"/>
              <a:t>Customers</a:t>
            </a:r>
          </a:p>
        </p:txBody>
      </p:sp>
      <p:sp>
        <p:nvSpPr>
          <p:cNvPr id="12" name="Scroll: Horizontal 11">
            <a:extLst>
              <a:ext uri="{FF2B5EF4-FFF2-40B4-BE49-F238E27FC236}">
                <a16:creationId xmlns:a16="http://schemas.microsoft.com/office/drawing/2014/main" id="{4F751302-BDFB-B82E-1F96-BC4FFC31FD94}"/>
              </a:ext>
            </a:extLst>
          </p:cNvPr>
          <p:cNvSpPr/>
          <p:nvPr/>
        </p:nvSpPr>
        <p:spPr>
          <a:xfrm>
            <a:off x="8387674" y="4654826"/>
            <a:ext cx="1613454" cy="12258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35 Sub- Categories</a:t>
            </a:r>
          </a:p>
        </p:txBody>
      </p:sp>
      <p:sp>
        <p:nvSpPr>
          <p:cNvPr id="13" name="Scroll: Horizontal 12">
            <a:extLst>
              <a:ext uri="{FF2B5EF4-FFF2-40B4-BE49-F238E27FC236}">
                <a16:creationId xmlns:a16="http://schemas.microsoft.com/office/drawing/2014/main" id="{1533FE9D-9479-A91B-DF9D-855BC2F236C1}"/>
              </a:ext>
            </a:extLst>
          </p:cNvPr>
          <p:cNvSpPr/>
          <p:nvPr/>
        </p:nvSpPr>
        <p:spPr>
          <a:xfrm>
            <a:off x="6435110" y="4654826"/>
            <a:ext cx="1613454" cy="12258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3 types of Bikes</a:t>
            </a:r>
          </a:p>
        </p:txBody>
      </p:sp>
      <p:sp>
        <p:nvSpPr>
          <p:cNvPr id="14" name="Scroll: Horizontal 13">
            <a:extLst>
              <a:ext uri="{FF2B5EF4-FFF2-40B4-BE49-F238E27FC236}">
                <a16:creationId xmlns:a16="http://schemas.microsoft.com/office/drawing/2014/main" id="{17CF9C2F-BF51-6B76-BD08-0930FA01B0D4}"/>
              </a:ext>
            </a:extLst>
          </p:cNvPr>
          <p:cNvSpPr/>
          <p:nvPr/>
        </p:nvSpPr>
        <p:spPr>
          <a:xfrm>
            <a:off x="4482546" y="4654826"/>
            <a:ext cx="1613454" cy="1225826"/>
          </a:xfrm>
          <a:prstGeom prst="horizontalScroll">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t>2 Channels</a:t>
            </a:r>
          </a:p>
          <a:p>
            <a:pPr algn="ctr"/>
            <a:r>
              <a:rPr lang="en-US" b="1" dirty="0"/>
              <a:t>(Online &amp; Reseller)</a:t>
            </a:r>
          </a:p>
        </p:txBody>
      </p:sp>
      <p:sp>
        <p:nvSpPr>
          <p:cNvPr id="15" name="Oval 14">
            <a:extLst>
              <a:ext uri="{FF2B5EF4-FFF2-40B4-BE49-F238E27FC236}">
                <a16:creationId xmlns:a16="http://schemas.microsoft.com/office/drawing/2014/main" id="{A51C3C45-2533-51FA-111B-3608E9D89FE6}"/>
              </a:ext>
            </a:extLst>
          </p:cNvPr>
          <p:cNvSpPr/>
          <p:nvPr/>
        </p:nvSpPr>
        <p:spPr>
          <a:xfrm>
            <a:off x="144380" y="156412"/>
            <a:ext cx="637674" cy="385010"/>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1</a:t>
            </a:r>
          </a:p>
        </p:txBody>
      </p:sp>
      <p:sp>
        <p:nvSpPr>
          <p:cNvPr id="16" name="TextBox 15">
            <a:extLst>
              <a:ext uri="{FF2B5EF4-FFF2-40B4-BE49-F238E27FC236}">
                <a16:creationId xmlns:a16="http://schemas.microsoft.com/office/drawing/2014/main" id="{33DA6962-43DA-092A-D0D2-130F0F4C449D}"/>
              </a:ext>
            </a:extLst>
          </p:cNvPr>
          <p:cNvSpPr txBox="1"/>
          <p:nvPr/>
        </p:nvSpPr>
        <p:spPr>
          <a:xfrm>
            <a:off x="973145" y="0"/>
            <a:ext cx="6018663" cy="646331"/>
          </a:xfrm>
          <a:prstGeom prst="rect">
            <a:avLst/>
          </a:prstGeom>
          <a:noFill/>
        </p:spPr>
        <p:txBody>
          <a:bodyPr wrap="square" rtlCol="0">
            <a:spAutoFit/>
          </a:bodyPr>
          <a:lstStyle/>
          <a:p>
            <a:r>
              <a:rPr lang="en-US" sz="3600" b="1" dirty="0">
                <a:solidFill>
                  <a:schemeClr val="bg1">
                    <a:lumMod val="50000"/>
                  </a:schemeClr>
                </a:solidFill>
              </a:rPr>
              <a:t>Business Overview</a:t>
            </a:r>
          </a:p>
        </p:txBody>
      </p:sp>
      <p:grpSp>
        <p:nvGrpSpPr>
          <p:cNvPr id="17" name="Group 16">
            <a:extLst>
              <a:ext uri="{FF2B5EF4-FFF2-40B4-BE49-F238E27FC236}">
                <a16:creationId xmlns:a16="http://schemas.microsoft.com/office/drawing/2014/main" id="{D8C37966-621B-F61D-056B-9EBBF5583470}"/>
              </a:ext>
            </a:extLst>
          </p:cNvPr>
          <p:cNvGrpSpPr/>
          <p:nvPr/>
        </p:nvGrpSpPr>
        <p:grpSpPr>
          <a:xfrm>
            <a:off x="11469629" y="70597"/>
            <a:ext cx="727962" cy="868538"/>
            <a:chOff x="11464038" y="33830"/>
            <a:chExt cx="661737" cy="836394"/>
          </a:xfrm>
        </p:grpSpPr>
        <p:pic>
          <p:nvPicPr>
            <p:cNvPr id="18" name="Picture 17">
              <a:extLst>
                <a:ext uri="{FF2B5EF4-FFF2-40B4-BE49-F238E27FC236}">
                  <a16:creationId xmlns:a16="http://schemas.microsoft.com/office/drawing/2014/main" id="{8BAA6F4E-ABB7-2552-C29B-0489C884E91C}"/>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0428197D-E376-9951-DFB3-38578325DDFE}"/>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Tree>
    <p:extLst>
      <p:ext uri="{BB962C8B-B14F-4D97-AF65-F5344CB8AC3E}">
        <p14:creationId xmlns:p14="http://schemas.microsoft.com/office/powerpoint/2010/main" val="1069447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1182E0B-1719-8221-D125-E1F89991BA79}"/>
              </a:ext>
            </a:extLst>
          </p:cNvPr>
          <p:cNvSpPr/>
          <p:nvPr/>
        </p:nvSpPr>
        <p:spPr>
          <a:xfrm>
            <a:off x="4129678" y="4462043"/>
            <a:ext cx="7626638" cy="227491"/>
          </a:xfrm>
          <a:prstGeom prst="round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w="57150">
                <a:solidFill>
                  <a:schemeClr val="tx1"/>
                </a:solidFill>
              </a:ln>
            </a:endParaRPr>
          </a:p>
        </p:txBody>
      </p:sp>
      <p:sp>
        <p:nvSpPr>
          <p:cNvPr id="2" name="TextBox 1">
            <a:extLst>
              <a:ext uri="{FF2B5EF4-FFF2-40B4-BE49-F238E27FC236}">
                <a16:creationId xmlns:a16="http://schemas.microsoft.com/office/drawing/2014/main" id="{BC7E0616-7240-8444-7EB1-305D404FD76D}"/>
              </a:ext>
            </a:extLst>
          </p:cNvPr>
          <p:cNvSpPr txBox="1"/>
          <p:nvPr/>
        </p:nvSpPr>
        <p:spPr>
          <a:xfrm>
            <a:off x="1023582"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grpSp>
        <p:nvGrpSpPr>
          <p:cNvPr id="3" name="Group 2">
            <a:extLst>
              <a:ext uri="{FF2B5EF4-FFF2-40B4-BE49-F238E27FC236}">
                <a16:creationId xmlns:a16="http://schemas.microsoft.com/office/drawing/2014/main" id="{A36EA332-DD7E-89D0-F790-FB5F67467381}"/>
              </a:ext>
            </a:extLst>
          </p:cNvPr>
          <p:cNvGrpSpPr/>
          <p:nvPr/>
        </p:nvGrpSpPr>
        <p:grpSpPr>
          <a:xfrm>
            <a:off x="11593960" y="28867"/>
            <a:ext cx="727962" cy="868538"/>
            <a:chOff x="11464038" y="33830"/>
            <a:chExt cx="661737" cy="836394"/>
          </a:xfrm>
        </p:grpSpPr>
        <p:pic>
          <p:nvPicPr>
            <p:cNvPr id="4" name="Picture 3">
              <a:extLst>
                <a:ext uri="{FF2B5EF4-FFF2-40B4-BE49-F238E27FC236}">
                  <a16:creationId xmlns:a16="http://schemas.microsoft.com/office/drawing/2014/main" id="{8CFDAE18-4501-3173-5CFA-29DD7A3A100A}"/>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07287C59-9236-8B10-805D-84A28DE955C3}"/>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6" name="Oval 5">
            <a:extLst>
              <a:ext uri="{FF2B5EF4-FFF2-40B4-BE49-F238E27FC236}">
                <a16:creationId xmlns:a16="http://schemas.microsoft.com/office/drawing/2014/main" id="{CB92A23B-BB78-8C15-8BB8-2995DF56E466}"/>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9" name="TextBox 8">
            <a:extLst>
              <a:ext uri="{FF2B5EF4-FFF2-40B4-BE49-F238E27FC236}">
                <a16:creationId xmlns:a16="http://schemas.microsoft.com/office/drawing/2014/main" id="{60F1ADC6-AFE6-2AD3-1E12-D2AF434A5467}"/>
              </a:ext>
            </a:extLst>
          </p:cNvPr>
          <p:cNvSpPr txBox="1"/>
          <p:nvPr/>
        </p:nvSpPr>
        <p:spPr>
          <a:xfrm>
            <a:off x="1733266" y="716125"/>
            <a:ext cx="6237027" cy="523220"/>
          </a:xfrm>
          <a:prstGeom prst="rect">
            <a:avLst/>
          </a:prstGeom>
          <a:noFill/>
        </p:spPr>
        <p:txBody>
          <a:bodyPr wrap="square" rtlCol="0">
            <a:spAutoFit/>
          </a:bodyPr>
          <a:lstStyle/>
          <a:p>
            <a:r>
              <a:rPr lang="en-US" sz="2800" b="1" dirty="0">
                <a:solidFill>
                  <a:schemeClr val="bg2">
                    <a:lumMod val="50000"/>
                  </a:schemeClr>
                </a:solidFill>
              </a:rPr>
              <a:t>% Work Order by Scrapping Reasons YoY</a:t>
            </a:r>
          </a:p>
        </p:txBody>
      </p:sp>
      <p:pic>
        <p:nvPicPr>
          <p:cNvPr id="17" name="Picture 16">
            <a:extLst>
              <a:ext uri="{FF2B5EF4-FFF2-40B4-BE49-F238E27FC236}">
                <a16:creationId xmlns:a16="http://schemas.microsoft.com/office/drawing/2014/main" id="{A9F30D8F-8A98-6168-5E28-128078E17F33}"/>
              </a:ext>
            </a:extLst>
          </p:cNvPr>
          <p:cNvPicPr>
            <a:picLocks noChangeAspect="1"/>
          </p:cNvPicPr>
          <p:nvPr/>
        </p:nvPicPr>
        <p:blipFill>
          <a:blip r:embed="rId3"/>
          <a:stretch>
            <a:fillRect/>
          </a:stretch>
        </p:blipFill>
        <p:spPr>
          <a:xfrm>
            <a:off x="1228300" y="1398736"/>
            <a:ext cx="10631604" cy="4101311"/>
          </a:xfrm>
          <a:prstGeom prst="rect">
            <a:avLst/>
          </a:prstGeom>
          <a:solidFill>
            <a:srgbClr val="CCCCCC"/>
          </a:solidFill>
        </p:spPr>
      </p:pic>
      <p:grpSp>
        <p:nvGrpSpPr>
          <p:cNvPr id="27" name="Group 26">
            <a:extLst>
              <a:ext uri="{FF2B5EF4-FFF2-40B4-BE49-F238E27FC236}">
                <a16:creationId xmlns:a16="http://schemas.microsoft.com/office/drawing/2014/main" id="{4E443E21-E6B3-677D-47F6-1FF9B232FF16}"/>
              </a:ext>
            </a:extLst>
          </p:cNvPr>
          <p:cNvGrpSpPr/>
          <p:nvPr/>
        </p:nvGrpSpPr>
        <p:grpSpPr>
          <a:xfrm>
            <a:off x="133066" y="2251881"/>
            <a:ext cx="986050" cy="1017461"/>
            <a:chOff x="242250" y="2251881"/>
            <a:chExt cx="986050" cy="1017461"/>
          </a:xfrm>
        </p:grpSpPr>
        <p:sp>
          <p:nvSpPr>
            <p:cNvPr id="18" name="TextBox 17">
              <a:extLst>
                <a:ext uri="{FF2B5EF4-FFF2-40B4-BE49-F238E27FC236}">
                  <a16:creationId xmlns:a16="http://schemas.microsoft.com/office/drawing/2014/main" id="{3ECF9143-1E71-B539-34E7-F0053C6F15B8}"/>
                </a:ext>
              </a:extLst>
            </p:cNvPr>
            <p:cNvSpPr txBox="1"/>
            <p:nvPr/>
          </p:nvSpPr>
          <p:spPr>
            <a:xfrm>
              <a:off x="433318" y="2251881"/>
              <a:ext cx="794982" cy="307777"/>
            </a:xfrm>
            <a:prstGeom prst="rect">
              <a:avLst/>
            </a:prstGeom>
            <a:noFill/>
          </p:spPr>
          <p:txBody>
            <a:bodyPr wrap="square" rtlCol="0">
              <a:spAutoFit/>
            </a:bodyPr>
            <a:lstStyle/>
            <a:p>
              <a:r>
                <a:rPr lang="en-US" sz="1400" b="1" dirty="0"/>
                <a:t>2011</a:t>
              </a:r>
            </a:p>
          </p:txBody>
        </p:sp>
        <p:sp>
          <p:nvSpPr>
            <p:cNvPr id="19" name="TextBox 18">
              <a:extLst>
                <a:ext uri="{FF2B5EF4-FFF2-40B4-BE49-F238E27FC236}">
                  <a16:creationId xmlns:a16="http://schemas.microsoft.com/office/drawing/2014/main" id="{D20C963C-2DE5-7A03-9F2F-F6C6D7987BF9}"/>
                </a:ext>
              </a:extLst>
            </p:cNvPr>
            <p:cNvSpPr txBox="1"/>
            <p:nvPr/>
          </p:nvSpPr>
          <p:spPr>
            <a:xfrm>
              <a:off x="433318" y="2477463"/>
              <a:ext cx="794982" cy="307777"/>
            </a:xfrm>
            <a:prstGeom prst="rect">
              <a:avLst/>
            </a:prstGeom>
            <a:noFill/>
          </p:spPr>
          <p:txBody>
            <a:bodyPr wrap="square" rtlCol="0">
              <a:spAutoFit/>
            </a:bodyPr>
            <a:lstStyle/>
            <a:p>
              <a:r>
                <a:rPr lang="en-US" sz="1400" b="1" dirty="0"/>
                <a:t>2012</a:t>
              </a:r>
            </a:p>
          </p:txBody>
        </p:sp>
        <p:sp>
          <p:nvSpPr>
            <p:cNvPr id="20" name="TextBox 19">
              <a:extLst>
                <a:ext uri="{FF2B5EF4-FFF2-40B4-BE49-F238E27FC236}">
                  <a16:creationId xmlns:a16="http://schemas.microsoft.com/office/drawing/2014/main" id="{408B223D-6FF8-0A68-8827-5FEE120E2B7D}"/>
                </a:ext>
              </a:extLst>
            </p:cNvPr>
            <p:cNvSpPr txBox="1"/>
            <p:nvPr/>
          </p:nvSpPr>
          <p:spPr>
            <a:xfrm>
              <a:off x="433318" y="2716693"/>
              <a:ext cx="794982" cy="307777"/>
            </a:xfrm>
            <a:prstGeom prst="rect">
              <a:avLst/>
            </a:prstGeom>
            <a:noFill/>
          </p:spPr>
          <p:txBody>
            <a:bodyPr wrap="square" rtlCol="0">
              <a:spAutoFit/>
            </a:bodyPr>
            <a:lstStyle/>
            <a:p>
              <a:r>
                <a:rPr lang="en-US" sz="1400" b="1" dirty="0"/>
                <a:t>2013</a:t>
              </a:r>
            </a:p>
          </p:txBody>
        </p:sp>
        <p:sp>
          <p:nvSpPr>
            <p:cNvPr id="21" name="TextBox 20">
              <a:extLst>
                <a:ext uri="{FF2B5EF4-FFF2-40B4-BE49-F238E27FC236}">
                  <a16:creationId xmlns:a16="http://schemas.microsoft.com/office/drawing/2014/main" id="{E1EE0678-D4BF-0F9D-B4A6-9E626B89E465}"/>
                </a:ext>
              </a:extLst>
            </p:cNvPr>
            <p:cNvSpPr txBox="1"/>
            <p:nvPr/>
          </p:nvSpPr>
          <p:spPr>
            <a:xfrm>
              <a:off x="433318" y="2961565"/>
              <a:ext cx="794982" cy="307777"/>
            </a:xfrm>
            <a:prstGeom prst="rect">
              <a:avLst/>
            </a:prstGeom>
            <a:noFill/>
          </p:spPr>
          <p:txBody>
            <a:bodyPr wrap="square" rtlCol="0">
              <a:spAutoFit/>
            </a:bodyPr>
            <a:lstStyle/>
            <a:p>
              <a:r>
                <a:rPr lang="en-US" sz="1400" b="1" dirty="0"/>
                <a:t>2014</a:t>
              </a:r>
            </a:p>
          </p:txBody>
        </p:sp>
        <p:sp>
          <p:nvSpPr>
            <p:cNvPr id="22" name="Rectangle 21">
              <a:extLst>
                <a:ext uri="{FF2B5EF4-FFF2-40B4-BE49-F238E27FC236}">
                  <a16:creationId xmlns:a16="http://schemas.microsoft.com/office/drawing/2014/main" id="{F2C85FCE-CED7-01EE-39E0-42B00D4FA4FC}"/>
                </a:ext>
              </a:extLst>
            </p:cNvPr>
            <p:cNvSpPr/>
            <p:nvPr/>
          </p:nvSpPr>
          <p:spPr>
            <a:xfrm>
              <a:off x="242250" y="2314786"/>
              <a:ext cx="191068" cy="157807"/>
            </a:xfrm>
            <a:prstGeom prst="rect">
              <a:avLst/>
            </a:prstGeom>
            <a:solidFill>
              <a:srgbClr val="CC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B698285-F529-428E-62BE-37E5E121D68F}"/>
                </a:ext>
              </a:extLst>
            </p:cNvPr>
            <p:cNvSpPr/>
            <p:nvPr/>
          </p:nvSpPr>
          <p:spPr>
            <a:xfrm>
              <a:off x="245651" y="2787901"/>
              <a:ext cx="191068" cy="157807"/>
            </a:xfrm>
            <a:prstGeom prst="rect">
              <a:avLst/>
            </a:prstGeom>
            <a:solidFill>
              <a:srgbClr val="79A7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718649A-A909-8DBC-98CC-01EA399100B2}"/>
                </a:ext>
              </a:extLst>
            </p:cNvPr>
            <p:cNvSpPr/>
            <p:nvPr/>
          </p:nvSpPr>
          <p:spPr>
            <a:xfrm>
              <a:off x="242250" y="2553104"/>
              <a:ext cx="191068" cy="157807"/>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CCF2508-83FD-82E8-49C4-A485F45389F4}"/>
                </a:ext>
              </a:extLst>
            </p:cNvPr>
            <p:cNvSpPr/>
            <p:nvPr/>
          </p:nvSpPr>
          <p:spPr>
            <a:xfrm>
              <a:off x="244514" y="3032386"/>
              <a:ext cx="191068" cy="157807"/>
            </a:xfrm>
            <a:prstGeom prst="rect">
              <a:avLst/>
            </a:prstGeom>
            <a:solidFill>
              <a:srgbClr val="6B00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5BBAA8A0-E041-7C0F-D5FF-BF3BF3A614A9}"/>
              </a:ext>
            </a:extLst>
          </p:cNvPr>
          <p:cNvSpPr txBox="1"/>
          <p:nvPr/>
        </p:nvSpPr>
        <p:spPr>
          <a:xfrm>
            <a:off x="123894" y="5459264"/>
            <a:ext cx="10439472" cy="1107996"/>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600" dirty="0"/>
              <a:t>Scrap Reason: Over the years the  soaring high level of scrap demonstrates why a manufactured product may fail inspection and as a result impact of the company's manufacturing process.</a:t>
            </a:r>
          </a:p>
          <a:p>
            <a:pPr marL="285750" indent="-285750">
              <a:buFont typeface="Arial" panose="020B0604020202020204" pitchFamily="34" charset="0"/>
              <a:buChar char="•"/>
            </a:pPr>
            <a:r>
              <a:rPr lang="en-US" sz="1600" dirty="0"/>
              <a:t>Trim length too short and drill size too large should be reviewed why it is more than the average.</a:t>
            </a:r>
          </a:p>
        </p:txBody>
      </p:sp>
      <p:grpSp>
        <p:nvGrpSpPr>
          <p:cNvPr id="7" name="Group 6">
            <a:extLst>
              <a:ext uri="{FF2B5EF4-FFF2-40B4-BE49-F238E27FC236}">
                <a16:creationId xmlns:a16="http://schemas.microsoft.com/office/drawing/2014/main" id="{F0A6B6A1-EF5B-91CC-B6A8-7DAF93E71C6C}"/>
              </a:ext>
            </a:extLst>
          </p:cNvPr>
          <p:cNvGrpSpPr/>
          <p:nvPr/>
        </p:nvGrpSpPr>
        <p:grpSpPr>
          <a:xfrm>
            <a:off x="6021500" y="25234"/>
            <a:ext cx="3043075" cy="923330"/>
            <a:chOff x="6021500" y="25234"/>
            <a:chExt cx="3043075" cy="923330"/>
          </a:xfrm>
        </p:grpSpPr>
        <p:sp>
          <p:nvSpPr>
            <p:cNvPr id="8" name="TextBox 7">
              <a:extLst>
                <a:ext uri="{FF2B5EF4-FFF2-40B4-BE49-F238E27FC236}">
                  <a16:creationId xmlns:a16="http://schemas.microsoft.com/office/drawing/2014/main" id="{F9439E7D-CC01-4900-B6F5-4EC43AAF8AB8}"/>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29" name="TextBox 28">
              <a:extLst>
                <a:ext uri="{FF2B5EF4-FFF2-40B4-BE49-F238E27FC236}">
                  <a16:creationId xmlns:a16="http://schemas.microsoft.com/office/drawing/2014/main" id="{890C0E1F-9B53-6E65-AA64-670F5ACC97AF}"/>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pic>
        <p:nvPicPr>
          <p:cNvPr id="30" name="Picture 29">
            <a:extLst>
              <a:ext uri="{FF2B5EF4-FFF2-40B4-BE49-F238E27FC236}">
                <a16:creationId xmlns:a16="http://schemas.microsoft.com/office/drawing/2014/main" id="{DA6A3235-E332-7DC3-20A1-5132FF3515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75" b="94785" l="4092" r="95908">
                        <a14:foregroundMark x1="49105" y1="41497" x2="49105" y2="41497"/>
                        <a14:foregroundMark x1="61893" y1="32653" x2="61893" y2="32653"/>
                        <a14:foregroundMark x1="95908" y1="61678" x2="95908" y2="61678"/>
                        <a14:foregroundMark x1="94373" y1="53741" x2="94373" y2="53741"/>
                        <a14:foregroundMark x1="78005" y1="95011" x2="78005" y2="95011"/>
                        <a14:foregroundMark x1="73146" y1="93878" x2="73146" y2="93878"/>
                        <a14:foregroundMark x1="68031" y1="61224" x2="68031" y2="61224"/>
                        <a14:foregroundMark x1="69821" y1="57143" x2="69821" y2="57143"/>
                        <a14:foregroundMark x1="74425" y1="46259" x2="74425" y2="46259"/>
                        <a14:foregroundMark x1="74425" y1="46259" x2="74425" y2="46259"/>
                        <a14:foregroundMark x1="74425" y1="46259" x2="74425" y2="46259"/>
                        <a14:foregroundMark x1="74425" y1="46259" x2="74425" y2="46259"/>
                        <a14:foregroundMark x1="74425" y1="46259" x2="74425" y2="46259"/>
                        <a14:foregroundMark x1="74425" y1="46259" x2="74425" y2="46259"/>
                        <a14:foregroundMark x1="74425" y1="46259" x2="74425" y2="46259"/>
                        <a14:foregroundMark x1="74425" y1="46259" x2="74425" y2="46259"/>
                        <a14:foregroundMark x1="74425" y1="46259" x2="74425" y2="46259"/>
                        <a14:foregroundMark x1="77494" y1="44671" x2="77494" y2="44671"/>
                        <a14:foregroundMark x1="80051" y1="39909" x2="78772" y2="41497"/>
                        <a14:foregroundMark x1="73146" y1="37868" x2="55499" y2="39229"/>
                        <a14:foregroundMark x1="55499" y1="39229" x2="55499" y2="39229"/>
                        <a14:foregroundMark x1="78005" y1="45351" x2="87724" y2="55782"/>
                        <a14:foregroundMark x1="87724" y1="55782" x2="87980" y2="56463"/>
                        <a14:foregroundMark x1="83120" y1="55102" x2="87468" y2="73016"/>
                        <a14:foregroundMark x1="70588" y1="45805" x2="57033" y2="52608"/>
                        <a14:foregroundMark x1="57033" y1="52608" x2="56266" y2="53741"/>
                        <a14:foregroundMark x1="59591" y1="45805" x2="55499" y2="57370"/>
                        <a14:foregroundMark x1="55499" y1="57370" x2="56777" y2="68481"/>
                        <a14:foregroundMark x1="56777" y1="41723" x2="56010" y2="36508"/>
                        <a14:foregroundMark x1="54987" y1="34694" x2="54987" y2="34694"/>
                        <a14:foregroundMark x1="55243" y1="33787" x2="55243" y2="33787"/>
                        <a14:foregroundMark x1="54220" y1="33787" x2="54220" y2="33787"/>
                        <a14:foregroundMark x1="54476" y1="33787" x2="54476" y2="33787"/>
                        <a14:foregroundMark x1="70588" y1="83447" x2="70588" y2="83447"/>
                        <a14:foregroundMark x1="64450" y1="77551" x2="65473" y2="78231"/>
                        <a14:foregroundMark x1="82097" y1="81406" x2="67775" y2="76417"/>
                        <a14:foregroundMark x1="67775" y1="76417" x2="56777" y2="76190"/>
                        <a14:foregroundMark x1="58568" y1="12472" x2="58568" y2="12472"/>
                        <a14:foregroundMark x1="47826" y1="3401" x2="47826" y2="3401"/>
                        <a14:foregroundMark x1="47826" y1="3401" x2="47826" y2="3401"/>
                        <a14:foregroundMark x1="81586" y1="7937" x2="81586" y2="7937"/>
                        <a14:foregroundMark x1="84910" y1="16553" x2="84910" y2="16553"/>
                        <a14:foregroundMark x1="77494" y1="20635" x2="77494" y2="20635"/>
                        <a14:foregroundMark x1="21228" y1="19274" x2="21228" y2="19274"/>
                        <a14:foregroundMark x1="21228" y1="19274" x2="21228" y2="19274"/>
                        <a14:foregroundMark x1="21228" y1="24490" x2="21228" y2="24490"/>
                        <a14:foregroundMark x1="20716" y1="44671" x2="20716" y2="44671"/>
                        <a14:foregroundMark x1="20716" y1="44671" x2="20716" y2="44671"/>
                        <a14:foregroundMark x1="14322" y1="68707" x2="14322" y2="68707"/>
                        <a14:foregroundMark x1="12788" y1="52834" x2="12020" y2="64853"/>
                        <a14:foregroundMark x1="12020" y1="64853" x2="9207" y2="68481"/>
                        <a14:foregroundMark x1="17391" y1="48526" x2="17136" y2="68027"/>
                        <a14:foregroundMark x1="16113" y1="44671" x2="4092" y2="54422"/>
                        <a14:foregroundMark x1="4092" y1="54422" x2="5371" y2="63946"/>
                        <a14:foregroundMark x1="11253" y1="49206" x2="8696" y2="57370"/>
                      </a14:backgroundRemoval>
                    </a14:imgEffect>
                  </a14:imgLayer>
                </a14:imgProps>
              </a:ext>
            </a:extLst>
          </a:blip>
          <a:stretch>
            <a:fillRect/>
          </a:stretch>
        </p:blipFill>
        <p:spPr>
          <a:xfrm rot="10800000" flipV="1">
            <a:off x="10771568" y="5470805"/>
            <a:ext cx="1296538" cy="1352916"/>
          </a:xfrm>
          <a:prstGeom prst="rect">
            <a:avLst/>
          </a:prstGeom>
        </p:spPr>
      </p:pic>
    </p:spTree>
    <p:extLst>
      <p:ext uri="{BB962C8B-B14F-4D97-AF65-F5344CB8AC3E}">
        <p14:creationId xmlns:p14="http://schemas.microsoft.com/office/powerpoint/2010/main" val="4034085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BFDBFD2-88EC-35E8-317B-2122C659688C}"/>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0DC7C91B-79BC-5842-2C57-AD9713DF1BA9}"/>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003DA27-11E5-0368-10EF-85D53828C3E9}"/>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Oval 6">
            <a:extLst>
              <a:ext uri="{FF2B5EF4-FFF2-40B4-BE49-F238E27FC236}">
                <a16:creationId xmlns:a16="http://schemas.microsoft.com/office/drawing/2014/main" id="{7BBEB40E-0C3F-DA36-9DC3-3EDC9B80493D}"/>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8" name="TextBox 7">
            <a:extLst>
              <a:ext uri="{FF2B5EF4-FFF2-40B4-BE49-F238E27FC236}">
                <a16:creationId xmlns:a16="http://schemas.microsoft.com/office/drawing/2014/main" id="{39AECC61-AA4F-B499-DD71-B1D37FA99B62}"/>
              </a:ext>
            </a:extLst>
          </p:cNvPr>
          <p:cNvSpPr txBox="1"/>
          <p:nvPr/>
        </p:nvSpPr>
        <p:spPr>
          <a:xfrm>
            <a:off x="1733266" y="716125"/>
            <a:ext cx="6237027" cy="523220"/>
          </a:xfrm>
          <a:prstGeom prst="rect">
            <a:avLst/>
          </a:prstGeom>
          <a:noFill/>
        </p:spPr>
        <p:txBody>
          <a:bodyPr wrap="square" rtlCol="0">
            <a:spAutoFit/>
          </a:bodyPr>
          <a:lstStyle/>
          <a:p>
            <a:r>
              <a:rPr lang="en-US" sz="2800" b="1" dirty="0">
                <a:solidFill>
                  <a:schemeClr val="bg2">
                    <a:lumMod val="50000"/>
                  </a:schemeClr>
                </a:solidFill>
              </a:rPr>
              <a:t>Top 10 Products with Higher % of Scrap</a:t>
            </a:r>
          </a:p>
        </p:txBody>
      </p:sp>
      <p:grpSp>
        <p:nvGrpSpPr>
          <p:cNvPr id="9" name="Group 8">
            <a:extLst>
              <a:ext uri="{FF2B5EF4-FFF2-40B4-BE49-F238E27FC236}">
                <a16:creationId xmlns:a16="http://schemas.microsoft.com/office/drawing/2014/main" id="{EA44DF21-306C-FF67-87B6-DED51F2DAB76}"/>
              </a:ext>
            </a:extLst>
          </p:cNvPr>
          <p:cNvGrpSpPr/>
          <p:nvPr/>
        </p:nvGrpSpPr>
        <p:grpSpPr>
          <a:xfrm>
            <a:off x="6021500" y="25234"/>
            <a:ext cx="3043075" cy="923330"/>
            <a:chOff x="6021500" y="25234"/>
            <a:chExt cx="3043075" cy="923330"/>
          </a:xfrm>
        </p:grpSpPr>
        <p:sp>
          <p:nvSpPr>
            <p:cNvPr id="10" name="TextBox 9">
              <a:extLst>
                <a:ext uri="{FF2B5EF4-FFF2-40B4-BE49-F238E27FC236}">
                  <a16:creationId xmlns:a16="http://schemas.microsoft.com/office/drawing/2014/main" id="{694CBAE3-0742-36A2-F1DD-6A8185450A6A}"/>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11" name="TextBox 10">
              <a:extLst>
                <a:ext uri="{FF2B5EF4-FFF2-40B4-BE49-F238E27FC236}">
                  <a16:creationId xmlns:a16="http://schemas.microsoft.com/office/drawing/2014/main" id="{152D984F-7208-06A9-D57D-2504B104195B}"/>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2" name="TextBox 11">
            <a:extLst>
              <a:ext uri="{FF2B5EF4-FFF2-40B4-BE49-F238E27FC236}">
                <a16:creationId xmlns:a16="http://schemas.microsoft.com/office/drawing/2014/main" id="{96976A4F-F3EF-6252-E6B8-50CC82C0C4BD}"/>
              </a:ext>
            </a:extLst>
          </p:cNvPr>
          <p:cNvSpPr txBox="1"/>
          <p:nvPr/>
        </p:nvSpPr>
        <p:spPr>
          <a:xfrm>
            <a:off x="923499"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pic>
        <p:nvPicPr>
          <p:cNvPr id="13" name="Picture 12">
            <a:extLst>
              <a:ext uri="{FF2B5EF4-FFF2-40B4-BE49-F238E27FC236}">
                <a16:creationId xmlns:a16="http://schemas.microsoft.com/office/drawing/2014/main" id="{3233AC7B-2029-765E-A94C-D74056390E53}"/>
              </a:ext>
            </a:extLst>
          </p:cNvPr>
          <p:cNvPicPr>
            <a:picLocks noChangeAspect="1"/>
          </p:cNvPicPr>
          <p:nvPr/>
        </p:nvPicPr>
        <p:blipFill>
          <a:blip r:embed="rId3"/>
          <a:stretch>
            <a:fillRect/>
          </a:stretch>
        </p:blipFill>
        <p:spPr>
          <a:xfrm>
            <a:off x="848152" y="1356574"/>
            <a:ext cx="10346695" cy="4144851"/>
          </a:xfrm>
          <a:prstGeom prst="rect">
            <a:avLst/>
          </a:prstGeom>
        </p:spPr>
      </p:pic>
      <p:sp>
        <p:nvSpPr>
          <p:cNvPr id="2" name="TextBox 1">
            <a:extLst>
              <a:ext uri="{FF2B5EF4-FFF2-40B4-BE49-F238E27FC236}">
                <a16:creationId xmlns:a16="http://schemas.microsoft.com/office/drawing/2014/main" id="{70E3DD56-D2E0-38A2-9635-8EB9DA7AB78B}"/>
              </a:ext>
            </a:extLst>
          </p:cNvPr>
          <p:cNvSpPr txBox="1"/>
          <p:nvPr/>
        </p:nvSpPr>
        <p:spPr>
          <a:xfrm>
            <a:off x="0" y="5501425"/>
            <a:ext cx="11834191" cy="923330"/>
          </a:xfrm>
          <a:prstGeom prst="rect">
            <a:avLst/>
          </a:prstGeom>
          <a:noFill/>
        </p:spPr>
        <p:txBody>
          <a:bodyPr wrap="square" rtlCol="0">
            <a:spAutoFit/>
          </a:bodyPr>
          <a:lstStyle/>
          <a:p>
            <a:r>
              <a:rPr lang="en-US" dirty="0"/>
              <a:t>Comments:</a:t>
            </a:r>
          </a:p>
          <a:p>
            <a:r>
              <a:rPr lang="en-US" dirty="0"/>
              <a:t>This survey shows that some products </a:t>
            </a:r>
            <a:r>
              <a:rPr lang="en-US" sz="1600" dirty="0">
                <a:solidFill>
                  <a:srgbClr val="252423"/>
                </a:solidFill>
                <a:latin typeface="Segoe UI" panose="020B0502040204020203" pitchFamily="34" charset="0"/>
              </a:rPr>
              <a:t>like</a:t>
            </a:r>
            <a:r>
              <a:rPr lang="en-US" sz="1600" b="0" i="0" dirty="0">
                <a:solidFill>
                  <a:srgbClr val="252423"/>
                </a:solidFill>
                <a:effectLst/>
                <a:latin typeface="Segoe UI" panose="020B0502040204020203" pitchFamily="34" charset="0"/>
              </a:rPr>
              <a:t> Mountain-100 Black 42 at 0.63%, had the highest total </a:t>
            </a:r>
            <a:r>
              <a:rPr lang="en-US" sz="1600" dirty="0">
                <a:solidFill>
                  <a:srgbClr val="252423"/>
                </a:solidFill>
                <a:latin typeface="Segoe UI" panose="020B0502040204020203" pitchFamily="34" charset="0"/>
              </a:rPr>
              <a:t>s</a:t>
            </a:r>
            <a:r>
              <a:rPr lang="en-US" sz="1600" b="0" i="0" dirty="0">
                <a:solidFill>
                  <a:srgbClr val="252423"/>
                </a:solidFill>
                <a:effectLst/>
                <a:latin typeface="Segoe UI" panose="020B0502040204020203" pitchFamily="34" charset="0"/>
              </a:rPr>
              <a:t>crap quantity and was 51.96% higher than ML Road Rear Wheel</a:t>
            </a:r>
            <a:r>
              <a:rPr lang="en-US" sz="1600" dirty="0"/>
              <a:t> </a:t>
            </a:r>
            <a:r>
              <a:rPr lang="en-US" dirty="0"/>
              <a:t>which carries potential manufacturing risks and can cost high level of manufacturing process.</a:t>
            </a:r>
          </a:p>
        </p:txBody>
      </p:sp>
    </p:spTree>
    <p:extLst>
      <p:ext uri="{BB962C8B-B14F-4D97-AF65-F5344CB8AC3E}">
        <p14:creationId xmlns:p14="http://schemas.microsoft.com/office/powerpoint/2010/main" val="351887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7FA9F-EEFE-D9E8-1BA5-BA3AB98BED28}"/>
              </a:ext>
            </a:extLst>
          </p:cNvPr>
          <p:cNvPicPr>
            <a:picLocks noChangeAspect="1"/>
          </p:cNvPicPr>
          <p:nvPr/>
        </p:nvPicPr>
        <p:blipFill>
          <a:blip r:embed="rId2"/>
          <a:stretch>
            <a:fillRect/>
          </a:stretch>
        </p:blipFill>
        <p:spPr>
          <a:xfrm>
            <a:off x="540174" y="1300097"/>
            <a:ext cx="4306979" cy="4371833"/>
          </a:xfrm>
          <a:prstGeom prst="rect">
            <a:avLst/>
          </a:prstGeom>
        </p:spPr>
      </p:pic>
      <p:sp>
        <p:nvSpPr>
          <p:cNvPr id="4" name="TextBox 3">
            <a:extLst>
              <a:ext uri="{FF2B5EF4-FFF2-40B4-BE49-F238E27FC236}">
                <a16:creationId xmlns:a16="http://schemas.microsoft.com/office/drawing/2014/main" id="{043CAFDE-E6E2-0DE3-9AD3-CD820156152F}"/>
              </a:ext>
            </a:extLst>
          </p:cNvPr>
          <p:cNvSpPr txBox="1"/>
          <p:nvPr/>
        </p:nvSpPr>
        <p:spPr>
          <a:xfrm>
            <a:off x="906867" y="1039290"/>
            <a:ext cx="1563756" cy="369332"/>
          </a:xfrm>
          <a:prstGeom prst="rect">
            <a:avLst/>
          </a:prstGeom>
          <a:noFill/>
        </p:spPr>
        <p:txBody>
          <a:bodyPr wrap="square" rtlCol="0">
            <a:spAutoFit/>
          </a:bodyPr>
          <a:lstStyle/>
          <a:p>
            <a:r>
              <a:rPr lang="en-US" dirty="0"/>
              <a:t>Scrap Reason</a:t>
            </a:r>
          </a:p>
        </p:txBody>
      </p:sp>
      <p:grpSp>
        <p:nvGrpSpPr>
          <p:cNvPr id="5" name="Group 4">
            <a:extLst>
              <a:ext uri="{FF2B5EF4-FFF2-40B4-BE49-F238E27FC236}">
                <a16:creationId xmlns:a16="http://schemas.microsoft.com/office/drawing/2014/main" id="{EBC090B9-E8CB-9CBE-5DE0-ECAA3483F4E4}"/>
              </a:ext>
            </a:extLst>
          </p:cNvPr>
          <p:cNvGrpSpPr/>
          <p:nvPr/>
        </p:nvGrpSpPr>
        <p:grpSpPr>
          <a:xfrm>
            <a:off x="11593960" y="28867"/>
            <a:ext cx="727962" cy="868538"/>
            <a:chOff x="11464038" y="33830"/>
            <a:chExt cx="661737" cy="836394"/>
          </a:xfrm>
        </p:grpSpPr>
        <p:pic>
          <p:nvPicPr>
            <p:cNvPr id="6" name="Picture 5">
              <a:extLst>
                <a:ext uri="{FF2B5EF4-FFF2-40B4-BE49-F238E27FC236}">
                  <a16:creationId xmlns:a16="http://schemas.microsoft.com/office/drawing/2014/main" id="{E9A81566-5E0E-0B2E-6D4A-22F3E6D76064}"/>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12D2B192-A157-D829-129F-BF8B07D6DF31}"/>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8" name="TextBox 7">
            <a:extLst>
              <a:ext uri="{FF2B5EF4-FFF2-40B4-BE49-F238E27FC236}">
                <a16:creationId xmlns:a16="http://schemas.microsoft.com/office/drawing/2014/main" id="{00F98FAE-8CA2-7A03-4ABE-36EEF2300AB0}"/>
              </a:ext>
            </a:extLst>
          </p:cNvPr>
          <p:cNvSpPr txBox="1"/>
          <p:nvPr/>
        </p:nvSpPr>
        <p:spPr>
          <a:xfrm>
            <a:off x="1406097" y="620666"/>
            <a:ext cx="6237027" cy="523220"/>
          </a:xfrm>
          <a:prstGeom prst="rect">
            <a:avLst/>
          </a:prstGeom>
          <a:noFill/>
        </p:spPr>
        <p:txBody>
          <a:bodyPr wrap="square" rtlCol="0">
            <a:spAutoFit/>
          </a:bodyPr>
          <a:lstStyle/>
          <a:p>
            <a:r>
              <a:rPr lang="en-US" sz="2800" b="1" dirty="0">
                <a:solidFill>
                  <a:schemeClr val="bg2">
                    <a:lumMod val="50000"/>
                  </a:schemeClr>
                </a:solidFill>
              </a:rPr>
              <a:t>Scrap Quantity with Scrap Reason</a:t>
            </a:r>
          </a:p>
        </p:txBody>
      </p:sp>
      <p:grpSp>
        <p:nvGrpSpPr>
          <p:cNvPr id="9" name="Group 8">
            <a:extLst>
              <a:ext uri="{FF2B5EF4-FFF2-40B4-BE49-F238E27FC236}">
                <a16:creationId xmlns:a16="http://schemas.microsoft.com/office/drawing/2014/main" id="{EEF65CC0-9796-1423-055E-CFA0DCE4E9DE}"/>
              </a:ext>
            </a:extLst>
          </p:cNvPr>
          <p:cNvGrpSpPr/>
          <p:nvPr/>
        </p:nvGrpSpPr>
        <p:grpSpPr>
          <a:xfrm>
            <a:off x="6021500" y="25234"/>
            <a:ext cx="3043075" cy="923330"/>
            <a:chOff x="6021500" y="25234"/>
            <a:chExt cx="3043075" cy="923330"/>
          </a:xfrm>
        </p:grpSpPr>
        <p:sp>
          <p:nvSpPr>
            <p:cNvPr id="10" name="TextBox 9">
              <a:extLst>
                <a:ext uri="{FF2B5EF4-FFF2-40B4-BE49-F238E27FC236}">
                  <a16:creationId xmlns:a16="http://schemas.microsoft.com/office/drawing/2014/main" id="{C8691D95-D996-A354-5FF6-7E9DB77952F5}"/>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11" name="TextBox 10">
              <a:extLst>
                <a:ext uri="{FF2B5EF4-FFF2-40B4-BE49-F238E27FC236}">
                  <a16:creationId xmlns:a16="http://schemas.microsoft.com/office/drawing/2014/main" id="{DBF23D77-4B32-2305-7E3C-05D53B5DF8C0}"/>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2" name="TextBox 11">
            <a:extLst>
              <a:ext uri="{FF2B5EF4-FFF2-40B4-BE49-F238E27FC236}">
                <a16:creationId xmlns:a16="http://schemas.microsoft.com/office/drawing/2014/main" id="{A96E62E5-0405-1426-69FA-BBC51DEEBC39}"/>
              </a:ext>
            </a:extLst>
          </p:cNvPr>
          <p:cNvSpPr txBox="1"/>
          <p:nvPr/>
        </p:nvSpPr>
        <p:spPr>
          <a:xfrm>
            <a:off x="923499"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sp>
        <p:nvSpPr>
          <p:cNvPr id="13" name="TextBox 12">
            <a:extLst>
              <a:ext uri="{FF2B5EF4-FFF2-40B4-BE49-F238E27FC236}">
                <a16:creationId xmlns:a16="http://schemas.microsoft.com/office/drawing/2014/main" id="{391D3692-3421-6A76-20F3-373A31FC5B99}"/>
              </a:ext>
            </a:extLst>
          </p:cNvPr>
          <p:cNvSpPr txBox="1"/>
          <p:nvPr/>
        </p:nvSpPr>
        <p:spPr>
          <a:xfrm>
            <a:off x="3968506" y="1039290"/>
            <a:ext cx="1563756" cy="369332"/>
          </a:xfrm>
          <a:prstGeom prst="rect">
            <a:avLst/>
          </a:prstGeom>
          <a:noFill/>
        </p:spPr>
        <p:txBody>
          <a:bodyPr wrap="square" rtlCol="0">
            <a:spAutoFit/>
          </a:bodyPr>
          <a:lstStyle/>
          <a:p>
            <a:r>
              <a:rPr lang="en-US" dirty="0"/>
              <a:t>Scrap Quantity</a:t>
            </a:r>
          </a:p>
        </p:txBody>
      </p:sp>
      <p:pic>
        <p:nvPicPr>
          <p:cNvPr id="15" name="Picture 14">
            <a:extLst>
              <a:ext uri="{FF2B5EF4-FFF2-40B4-BE49-F238E27FC236}">
                <a16:creationId xmlns:a16="http://schemas.microsoft.com/office/drawing/2014/main" id="{1D4AD11C-EF40-48C9-6BF8-9483AEC11742}"/>
              </a:ext>
            </a:extLst>
          </p:cNvPr>
          <p:cNvPicPr>
            <a:picLocks noChangeAspect="1"/>
          </p:cNvPicPr>
          <p:nvPr/>
        </p:nvPicPr>
        <p:blipFill>
          <a:blip r:embed="rId4"/>
          <a:stretch>
            <a:fillRect/>
          </a:stretch>
        </p:blipFill>
        <p:spPr>
          <a:xfrm>
            <a:off x="6096000" y="1249626"/>
            <a:ext cx="5555826" cy="4269165"/>
          </a:xfrm>
          <a:prstGeom prst="rect">
            <a:avLst/>
          </a:prstGeom>
        </p:spPr>
      </p:pic>
      <p:sp>
        <p:nvSpPr>
          <p:cNvPr id="16" name="TextBox 15">
            <a:extLst>
              <a:ext uri="{FF2B5EF4-FFF2-40B4-BE49-F238E27FC236}">
                <a16:creationId xmlns:a16="http://schemas.microsoft.com/office/drawing/2014/main" id="{F95CB304-2B45-02B7-D455-C7B360D149B6}"/>
              </a:ext>
            </a:extLst>
          </p:cNvPr>
          <p:cNvSpPr txBox="1"/>
          <p:nvPr/>
        </p:nvSpPr>
        <p:spPr>
          <a:xfrm>
            <a:off x="7403733" y="1039290"/>
            <a:ext cx="4487779" cy="369332"/>
          </a:xfrm>
          <a:prstGeom prst="rect">
            <a:avLst/>
          </a:prstGeom>
          <a:noFill/>
        </p:spPr>
        <p:txBody>
          <a:bodyPr wrap="square" rtlCol="0">
            <a:spAutoFit/>
          </a:bodyPr>
          <a:lstStyle/>
          <a:p>
            <a:r>
              <a:rPr lang="en-US" dirty="0"/>
              <a:t>Top 20 Products with Higher Scrap Quantity</a:t>
            </a:r>
          </a:p>
        </p:txBody>
      </p:sp>
      <p:sp>
        <p:nvSpPr>
          <p:cNvPr id="2" name="TextBox 1">
            <a:extLst>
              <a:ext uri="{FF2B5EF4-FFF2-40B4-BE49-F238E27FC236}">
                <a16:creationId xmlns:a16="http://schemas.microsoft.com/office/drawing/2014/main" id="{555B4FBB-823A-8E57-AC11-20E5D92701EC}"/>
              </a:ext>
            </a:extLst>
          </p:cNvPr>
          <p:cNvSpPr txBox="1"/>
          <p:nvPr/>
        </p:nvSpPr>
        <p:spPr>
          <a:xfrm>
            <a:off x="255222" y="5695599"/>
            <a:ext cx="11532556" cy="1015663"/>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400" b="0" i="0" dirty="0">
                <a:solidFill>
                  <a:srgbClr val="252423"/>
                </a:solidFill>
                <a:effectLst/>
              </a:rPr>
              <a:t>Highest scrap quantity report shows that ML Crankset accounted for 13.60% of the product with higher Scrap quantity.</a:t>
            </a:r>
          </a:p>
          <a:p>
            <a:pPr marL="285750" indent="-285750">
              <a:buFont typeface="Arial" panose="020B0604020202020204" pitchFamily="34" charset="0"/>
              <a:buChar char="•"/>
            </a:pPr>
            <a:r>
              <a:rPr lang="en-US" sz="1400" dirty="0">
                <a:solidFill>
                  <a:srgbClr val="252423"/>
                </a:solidFill>
              </a:rPr>
              <a:t>Trim too long has the highest scrap reason which should be reviewed.</a:t>
            </a:r>
          </a:p>
          <a:p>
            <a:pPr marL="285750" indent="-285750">
              <a:buFont typeface="Arial" panose="020B0604020202020204" pitchFamily="34" charset="0"/>
              <a:buChar char="•"/>
            </a:pPr>
            <a:r>
              <a:rPr lang="en-US" sz="1400" b="1" dirty="0">
                <a:solidFill>
                  <a:srgbClr val="252423"/>
                </a:solidFill>
              </a:rPr>
              <a:t>NOTE: </a:t>
            </a:r>
            <a:r>
              <a:rPr lang="en-US" sz="1400" dirty="0">
                <a:solidFill>
                  <a:srgbClr val="252423"/>
                </a:solidFill>
              </a:rPr>
              <a:t>18% of scrap value has a significant manufacturing loss to AHG. This should be reviewed.</a:t>
            </a:r>
            <a:endParaRPr lang="en-US" sz="1400" dirty="0"/>
          </a:p>
        </p:txBody>
      </p:sp>
      <p:sp>
        <p:nvSpPr>
          <p:cNvPr id="17" name="Oval 16">
            <a:extLst>
              <a:ext uri="{FF2B5EF4-FFF2-40B4-BE49-F238E27FC236}">
                <a16:creationId xmlns:a16="http://schemas.microsoft.com/office/drawing/2014/main" id="{EA38F0B8-9C84-1C3B-304A-DA5C55C58F48}"/>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Tree>
    <p:extLst>
      <p:ext uri="{BB962C8B-B14F-4D97-AF65-F5344CB8AC3E}">
        <p14:creationId xmlns:p14="http://schemas.microsoft.com/office/powerpoint/2010/main" val="452676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CB8BE0-433B-5C1A-0B70-5DEA7A38CE97}"/>
              </a:ext>
            </a:extLst>
          </p:cNvPr>
          <p:cNvPicPr>
            <a:picLocks noChangeAspect="1"/>
          </p:cNvPicPr>
          <p:nvPr/>
        </p:nvPicPr>
        <p:blipFill>
          <a:blip r:embed="rId2"/>
          <a:stretch>
            <a:fillRect/>
          </a:stretch>
        </p:blipFill>
        <p:spPr>
          <a:xfrm>
            <a:off x="124647" y="1473461"/>
            <a:ext cx="5448772" cy="3741744"/>
          </a:xfrm>
          <a:prstGeom prst="rect">
            <a:avLst/>
          </a:prstGeom>
        </p:spPr>
      </p:pic>
      <p:grpSp>
        <p:nvGrpSpPr>
          <p:cNvPr id="6" name="Group 5">
            <a:extLst>
              <a:ext uri="{FF2B5EF4-FFF2-40B4-BE49-F238E27FC236}">
                <a16:creationId xmlns:a16="http://schemas.microsoft.com/office/drawing/2014/main" id="{CE243FF2-6AB7-D592-CEFA-3608EAD3B26B}"/>
              </a:ext>
            </a:extLst>
          </p:cNvPr>
          <p:cNvGrpSpPr/>
          <p:nvPr/>
        </p:nvGrpSpPr>
        <p:grpSpPr>
          <a:xfrm>
            <a:off x="11593960" y="28867"/>
            <a:ext cx="727962" cy="868538"/>
            <a:chOff x="11464038" y="33830"/>
            <a:chExt cx="661737" cy="836394"/>
          </a:xfrm>
        </p:grpSpPr>
        <p:pic>
          <p:nvPicPr>
            <p:cNvPr id="7" name="Picture 6">
              <a:extLst>
                <a:ext uri="{FF2B5EF4-FFF2-40B4-BE49-F238E27FC236}">
                  <a16:creationId xmlns:a16="http://schemas.microsoft.com/office/drawing/2014/main" id="{A0789BCC-9DBB-6DFE-3F50-F0E1258212B2}"/>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B7ADA8F6-C1F6-B67F-2EA5-02F29F279F89}"/>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 name="Oval 8">
            <a:extLst>
              <a:ext uri="{FF2B5EF4-FFF2-40B4-BE49-F238E27FC236}">
                <a16:creationId xmlns:a16="http://schemas.microsoft.com/office/drawing/2014/main" id="{93C6BB0F-E6B1-BD29-0941-2D148473DADD}"/>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10" name="Group 9">
            <a:extLst>
              <a:ext uri="{FF2B5EF4-FFF2-40B4-BE49-F238E27FC236}">
                <a16:creationId xmlns:a16="http://schemas.microsoft.com/office/drawing/2014/main" id="{8D48BCBB-3E32-5B4D-65AE-79471535E462}"/>
              </a:ext>
            </a:extLst>
          </p:cNvPr>
          <p:cNvGrpSpPr/>
          <p:nvPr/>
        </p:nvGrpSpPr>
        <p:grpSpPr>
          <a:xfrm>
            <a:off x="6021500" y="25234"/>
            <a:ext cx="3043075" cy="923330"/>
            <a:chOff x="6021500" y="25234"/>
            <a:chExt cx="3043075" cy="923330"/>
          </a:xfrm>
        </p:grpSpPr>
        <p:sp>
          <p:nvSpPr>
            <p:cNvPr id="11" name="TextBox 10">
              <a:extLst>
                <a:ext uri="{FF2B5EF4-FFF2-40B4-BE49-F238E27FC236}">
                  <a16:creationId xmlns:a16="http://schemas.microsoft.com/office/drawing/2014/main" id="{F25A8EC0-23BA-B011-B17B-066950581E89}"/>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12" name="TextBox 11">
              <a:extLst>
                <a:ext uri="{FF2B5EF4-FFF2-40B4-BE49-F238E27FC236}">
                  <a16:creationId xmlns:a16="http://schemas.microsoft.com/office/drawing/2014/main" id="{C03670FA-ED18-D077-5A01-6546CBC8752A}"/>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3" name="TextBox 12">
            <a:extLst>
              <a:ext uri="{FF2B5EF4-FFF2-40B4-BE49-F238E27FC236}">
                <a16:creationId xmlns:a16="http://schemas.microsoft.com/office/drawing/2014/main" id="{CF90A6FB-F54D-D392-FD39-0B42CA161283}"/>
              </a:ext>
            </a:extLst>
          </p:cNvPr>
          <p:cNvSpPr txBox="1"/>
          <p:nvPr/>
        </p:nvSpPr>
        <p:spPr>
          <a:xfrm>
            <a:off x="923499"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sp>
        <p:nvSpPr>
          <p:cNvPr id="15" name="TextBox 14">
            <a:extLst>
              <a:ext uri="{FF2B5EF4-FFF2-40B4-BE49-F238E27FC236}">
                <a16:creationId xmlns:a16="http://schemas.microsoft.com/office/drawing/2014/main" id="{BBC04F25-BA00-874F-4BF1-D1FBFC1B8911}"/>
              </a:ext>
            </a:extLst>
          </p:cNvPr>
          <p:cNvSpPr txBox="1"/>
          <p:nvPr/>
        </p:nvSpPr>
        <p:spPr>
          <a:xfrm>
            <a:off x="535233" y="765138"/>
            <a:ext cx="7829834" cy="523220"/>
          </a:xfrm>
          <a:prstGeom prst="rect">
            <a:avLst/>
          </a:prstGeom>
          <a:noFill/>
        </p:spPr>
        <p:txBody>
          <a:bodyPr wrap="square" rtlCol="0">
            <a:spAutoFit/>
          </a:bodyPr>
          <a:lstStyle/>
          <a:p>
            <a:r>
              <a:rPr lang="en-US" sz="2800" b="1" dirty="0">
                <a:solidFill>
                  <a:schemeClr val="bg2">
                    <a:lumMod val="50000"/>
                  </a:schemeClr>
                </a:solidFill>
              </a:rPr>
              <a:t>% Loss of AHG Manufacturing cost to Scrap value</a:t>
            </a:r>
          </a:p>
        </p:txBody>
      </p:sp>
      <p:sp>
        <p:nvSpPr>
          <p:cNvPr id="16" name="TextBox 15">
            <a:extLst>
              <a:ext uri="{FF2B5EF4-FFF2-40B4-BE49-F238E27FC236}">
                <a16:creationId xmlns:a16="http://schemas.microsoft.com/office/drawing/2014/main" id="{746733DE-D29A-E27A-0AA5-6C1568A97FF9}"/>
              </a:ext>
            </a:extLst>
          </p:cNvPr>
          <p:cNvSpPr txBox="1"/>
          <p:nvPr/>
        </p:nvSpPr>
        <p:spPr>
          <a:xfrm>
            <a:off x="6515100" y="1727200"/>
            <a:ext cx="5194300" cy="3970318"/>
          </a:xfrm>
          <a:prstGeom prst="rect">
            <a:avLst/>
          </a:prstGeom>
          <a:noFill/>
        </p:spPr>
        <p:txBody>
          <a:bodyPr wrap="square" rtlCol="0">
            <a:spAutoFit/>
          </a:bodyPr>
          <a:lstStyle/>
          <a:p>
            <a:r>
              <a:rPr lang="en-GB" dirty="0"/>
              <a:t>Comments</a:t>
            </a:r>
          </a:p>
          <a:p>
            <a:pPr marL="285750" indent="-285750">
              <a:buFont typeface="Arial" panose="020B0604020202020204" pitchFamily="34" charset="0"/>
              <a:buChar char="•"/>
            </a:pPr>
            <a:r>
              <a:rPr lang="en-US" dirty="0">
                <a:solidFill>
                  <a:srgbClr val="252423"/>
                </a:solidFill>
              </a:rPr>
              <a:t>8% </a:t>
            </a:r>
            <a:r>
              <a:rPr lang="en-US" sz="1800" dirty="0">
                <a:solidFill>
                  <a:srgbClr val="252423"/>
                </a:solidFill>
              </a:rPr>
              <a:t>of scrap value has a significant manufacturing loss to AHG</a:t>
            </a:r>
          </a:p>
          <a:p>
            <a:pPr marL="285750" indent="-285750">
              <a:buFont typeface="Arial" panose="020B0604020202020204" pitchFamily="34" charset="0"/>
              <a:buChar char="•"/>
            </a:pPr>
            <a:r>
              <a:rPr lang="en-US" sz="1800" dirty="0">
                <a:solidFill>
                  <a:srgbClr val="252423"/>
                </a:solidFill>
              </a:rPr>
              <a:t> </a:t>
            </a:r>
          </a:p>
          <a:p>
            <a:pPr marL="285750" indent="-285750">
              <a:buFont typeface="Arial" panose="020B0604020202020204" pitchFamily="34" charset="0"/>
              <a:buChar char="•"/>
            </a:pPr>
            <a:r>
              <a:rPr lang="en-GB" sz="1800" b="0" i="0" dirty="0">
                <a:solidFill>
                  <a:srgbClr val="3E3E3E"/>
                </a:solidFill>
                <a:effectLst/>
              </a:rPr>
              <a:t>NOTE: To fully minimize scrap and waste, processes must be streamlined from end to end, beginning with the initial sales contact through the final delivery of the order. Mistakes or inefficiencies at any phase can result in unnecessary waste. AHG should Robust process control measures for identifying the causes of defects, ensuring adherence to design specifications.</a:t>
            </a:r>
            <a:endParaRPr lang="en-GB" sz="1800" b="0" i="0" dirty="0">
              <a:solidFill>
                <a:srgbClr val="252423"/>
              </a:solidFill>
              <a:effectLst/>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32451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A4F85F-1C1F-1706-C041-BE7BD485CC6D}"/>
              </a:ext>
            </a:extLst>
          </p:cNvPr>
          <p:cNvPicPr>
            <a:picLocks noChangeAspect="1"/>
          </p:cNvPicPr>
          <p:nvPr/>
        </p:nvPicPr>
        <p:blipFill>
          <a:blip r:embed="rId2"/>
          <a:stretch>
            <a:fillRect/>
          </a:stretch>
        </p:blipFill>
        <p:spPr>
          <a:xfrm>
            <a:off x="1523333" y="1540224"/>
            <a:ext cx="2761588" cy="2285230"/>
          </a:xfrm>
          <a:prstGeom prst="rect">
            <a:avLst/>
          </a:prstGeom>
        </p:spPr>
      </p:pic>
      <p:pic>
        <p:nvPicPr>
          <p:cNvPr id="15" name="Picture 14">
            <a:extLst>
              <a:ext uri="{FF2B5EF4-FFF2-40B4-BE49-F238E27FC236}">
                <a16:creationId xmlns:a16="http://schemas.microsoft.com/office/drawing/2014/main" id="{3D343EA0-6428-565B-0270-A336CBC2BEEF}"/>
              </a:ext>
            </a:extLst>
          </p:cNvPr>
          <p:cNvPicPr>
            <a:picLocks noChangeAspect="1"/>
          </p:cNvPicPr>
          <p:nvPr/>
        </p:nvPicPr>
        <p:blipFill>
          <a:blip r:embed="rId3"/>
          <a:stretch>
            <a:fillRect/>
          </a:stretch>
        </p:blipFill>
        <p:spPr>
          <a:xfrm>
            <a:off x="4714106" y="1579278"/>
            <a:ext cx="2761588" cy="2246176"/>
          </a:xfrm>
          <a:prstGeom prst="rect">
            <a:avLst/>
          </a:prstGeom>
        </p:spPr>
      </p:pic>
      <p:pic>
        <p:nvPicPr>
          <p:cNvPr id="17" name="Picture 16">
            <a:extLst>
              <a:ext uri="{FF2B5EF4-FFF2-40B4-BE49-F238E27FC236}">
                <a16:creationId xmlns:a16="http://schemas.microsoft.com/office/drawing/2014/main" id="{2A63787D-7794-61B4-7EEC-3D2CE8294185}"/>
              </a:ext>
            </a:extLst>
          </p:cNvPr>
          <p:cNvPicPr>
            <a:picLocks noChangeAspect="1"/>
          </p:cNvPicPr>
          <p:nvPr/>
        </p:nvPicPr>
        <p:blipFill>
          <a:blip r:embed="rId4"/>
          <a:stretch>
            <a:fillRect/>
          </a:stretch>
        </p:blipFill>
        <p:spPr>
          <a:xfrm>
            <a:off x="1523333" y="4018311"/>
            <a:ext cx="2761589" cy="2261812"/>
          </a:xfrm>
          <a:prstGeom prst="rect">
            <a:avLst/>
          </a:prstGeom>
        </p:spPr>
      </p:pic>
      <p:pic>
        <p:nvPicPr>
          <p:cNvPr id="19" name="Picture 18">
            <a:extLst>
              <a:ext uri="{FF2B5EF4-FFF2-40B4-BE49-F238E27FC236}">
                <a16:creationId xmlns:a16="http://schemas.microsoft.com/office/drawing/2014/main" id="{5DEA9E31-CF52-C13A-35CF-DB2B12F3C9BA}"/>
              </a:ext>
            </a:extLst>
          </p:cNvPr>
          <p:cNvPicPr>
            <a:picLocks noChangeAspect="1"/>
          </p:cNvPicPr>
          <p:nvPr/>
        </p:nvPicPr>
        <p:blipFill>
          <a:blip r:embed="rId5"/>
          <a:stretch>
            <a:fillRect/>
          </a:stretch>
        </p:blipFill>
        <p:spPr>
          <a:xfrm>
            <a:off x="4714106" y="4018311"/>
            <a:ext cx="2761588" cy="2251363"/>
          </a:xfrm>
          <a:prstGeom prst="rect">
            <a:avLst/>
          </a:prstGeom>
        </p:spPr>
      </p:pic>
      <p:grpSp>
        <p:nvGrpSpPr>
          <p:cNvPr id="20" name="Group 19">
            <a:extLst>
              <a:ext uri="{FF2B5EF4-FFF2-40B4-BE49-F238E27FC236}">
                <a16:creationId xmlns:a16="http://schemas.microsoft.com/office/drawing/2014/main" id="{F8066FC8-FBAE-D914-DFE6-9CA3E4023943}"/>
              </a:ext>
            </a:extLst>
          </p:cNvPr>
          <p:cNvGrpSpPr/>
          <p:nvPr/>
        </p:nvGrpSpPr>
        <p:grpSpPr>
          <a:xfrm>
            <a:off x="11593960" y="28867"/>
            <a:ext cx="727962" cy="868538"/>
            <a:chOff x="11464038" y="33830"/>
            <a:chExt cx="661737" cy="836394"/>
          </a:xfrm>
        </p:grpSpPr>
        <p:pic>
          <p:nvPicPr>
            <p:cNvPr id="21" name="Picture 20">
              <a:extLst>
                <a:ext uri="{FF2B5EF4-FFF2-40B4-BE49-F238E27FC236}">
                  <a16:creationId xmlns:a16="http://schemas.microsoft.com/office/drawing/2014/main" id="{D5E2E61D-A37D-4521-0B28-990B642A30FB}"/>
                </a:ext>
              </a:extLst>
            </p:cNvPr>
            <p:cNvPicPr>
              <a:picLocks noChangeAspect="1"/>
            </p:cNvPicPr>
            <p:nvPr/>
          </p:nvPicPr>
          <p:blipFill>
            <a:blip r:embed="rId6"/>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35F9F588-EAD3-E3C7-6742-5AB89FBF1BC0}"/>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23" name="Oval 22">
            <a:extLst>
              <a:ext uri="{FF2B5EF4-FFF2-40B4-BE49-F238E27FC236}">
                <a16:creationId xmlns:a16="http://schemas.microsoft.com/office/drawing/2014/main" id="{E719EC0B-AED9-00DB-6465-B5989E5297F2}"/>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24" name="Group 23">
            <a:extLst>
              <a:ext uri="{FF2B5EF4-FFF2-40B4-BE49-F238E27FC236}">
                <a16:creationId xmlns:a16="http://schemas.microsoft.com/office/drawing/2014/main" id="{1FDB63D4-CC34-76E7-01E7-133CDA4780F6}"/>
              </a:ext>
            </a:extLst>
          </p:cNvPr>
          <p:cNvGrpSpPr/>
          <p:nvPr/>
        </p:nvGrpSpPr>
        <p:grpSpPr>
          <a:xfrm>
            <a:off x="6021500" y="25234"/>
            <a:ext cx="3043075" cy="923330"/>
            <a:chOff x="6021500" y="25234"/>
            <a:chExt cx="3043075" cy="923330"/>
          </a:xfrm>
        </p:grpSpPr>
        <p:sp>
          <p:nvSpPr>
            <p:cNvPr id="25" name="TextBox 24">
              <a:extLst>
                <a:ext uri="{FF2B5EF4-FFF2-40B4-BE49-F238E27FC236}">
                  <a16:creationId xmlns:a16="http://schemas.microsoft.com/office/drawing/2014/main" id="{9C079913-4E93-EDF2-939C-CA543822B35A}"/>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26" name="TextBox 25">
              <a:extLst>
                <a:ext uri="{FF2B5EF4-FFF2-40B4-BE49-F238E27FC236}">
                  <a16:creationId xmlns:a16="http://schemas.microsoft.com/office/drawing/2014/main" id="{EDE638B9-C982-D24C-3097-D40D5D92063D}"/>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27" name="TextBox 26">
            <a:extLst>
              <a:ext uri="{FF2B5EF4-FFF2-40B4-BE49-F238E27FC236}">
                <a16:creationId xmlns:a16="http://schemas.microsoft.com/office/drawing/2014/main" id="{8913BB8C-7994-7F99-7C84-CB4E9BE625D0}"/>
              </a:ext>
            </a:extLst>
          </p:cNvPr>
          <p:cNvSpPr txBox="1"/>
          <p:nvPr/>
        </p:nvSpPr>
        <p:spPr>
          <a:xfrm>
            <a:off x="923499"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sp>
        <p:nvSpPr>
          <p:cNvPr id="28" name="TextBox 27">
            <a:extLst>
              <a:ext uri="{FF2B5EF4-FFF2-40B4-BE49-F238E27FC236}">
                <a16:creationId xmlns:a16="http://schemas.microsoft.com/office/drawing/2014/main" id="{130C11DE-98F0-2ACB-75C3-B9630E46DBFA}"/>
              </a:ext>
            </a:extLst>
          </p:cNvPr>
          <p:cNvSpPr txBox="1"/>
          <p:nvPr/>
        </p:nvSpPr>
        <p:spPr>
          <a:xfrm>
            <a:off x="1184599" y="876483"/>
            <a:ext cx="5408706" cy="646331"/>
          </a:xfrm>
          <a:prstGeom prst="rect">
            <a:avLst/>
          </a:prstGeom>
          <a:noFill/>
        </p:spPr>
        <p:txBody>
          <a:bodyPr wrap="square" rtlCol="0">
            <a:spAutoFit/>
          </a:bodyPr>
          <a:lstStyle/>
          <a:p>
            <a:r>
              <a:rPr lang="en-US" b="1" dirty="0">
                <a:solidFill>
                  <a:schemeClr val="bg2">
                    <a:lumMod val="50000"/>
                  </a:schemeClr>
                </a:solidFill>
              </a:rPr>
              <a:t>Total Budget &amp; Actual Cost by Manufacturing Process</a:t>
            </a:r>
            <a:endParaRPr lang="en-US" sz="1800" b="1" dirty="0">
              <a:solidFill>
                <a:schemeClr val="bg2">
                  <a:lumMod val="50000"/>
                </a:schemeClr>
              </a:solidFill>
            </a:endParaRPr>
          </a:p>
          <a:p>
            <a:endParaRPr lang="en-US" dirty="0"/>
          </a:p>
        </p:txBody>
      </p:sp>
      <p:sp>
        <p:nvSpPr>
          <p:cNvPr id="30" name="Rectangle 29">
            <a:extLst>
              <a:ext uri="{FF2B5EF4-FFF2-40B4-BE49-F238E27FC236}">
                <a16:creationId xmlns:a16="http://schemas.microsoft.com/office/drawing/2014/main" id="{F21FF35F-CD78-2C66-DC87-6EFC0889E541}"/>
              </a:ext>
            </a:extLst>
          </p:cNvPr>
          <p:cNvSpPr/>
          <p:nvPr/>
        </p:nvSpPr>
        <p:spPr>
          <a:xfrm>
            <a:off x="7765587" y="1846052"/>
            <a:ext cx="131795" cy="83589"/>
          </a:xfrm>
          <a:prstGeom prst="rect">
            <a:avLst/>
          </a:prstGeom>
          <a:solidFill>
            <a:srgbClr val="E5E5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92C395D-FC1E-8B8C-F440-29D57BD96B64}"/>
              </a:ext>
            </a:extLst>
          </p:cNvPr>
          <p:cNvSpPr/>
          <p:nvPr/>
        </p:nvSpPr>
        <p:spPr>
          <a:xfrm>
            <a:off x="7752116" y="1494580"/>
            <a:ext cx="131796" cy="83589"/>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D3B9B13-9B3C-1D4A-B353-A8CB995C6E09}"/>
              </a:ext>
            </a:extLst>
          </p:cNvPr>
          <p:cNvSpPr txBox="1"/>
          <p:nvPr/>
        </p:nvSpPr>
        <p:spPr>
          <a:xfrm>
            <a:off x="7977914" y="1693668"/>
            <a:ext cx="1700242" cy="338554"/>
          </a:xfrm>
          <a:prstGeom prst="rect">
            <a:avLst/>
          </a:prstGeom>
          <a:noFill/>
        </p:spPr>
        <p:txBody>
          <a:bodyPr wrap="square" rtlCol="0">
            <a:spAutoFit/>
          </a:bodyPr>
          <a:lstStyle/>
          <a:p>
            <a:r>
              <a:rPr lang="en-US" sz="1600" dirty="0"/>
              <a:t>Actual Cost</a:t>
            </a:r>
          </a:p>
        </p:txBody>
      </p:sp>
      <p:sp>
        <p:nvSpPr>
          <p:cNvPr id="33" name="TextBox 32">
            <a:extLst>
              <a:ext uri="{FF2B5EF4-FFF2-40B4-BE49-F238E27FC236}">
                <a16:creationId xmlns:a16="http://schemas.microsoft.com/office/drawing/2014/main" id="{AAAC7B42-F782-E03F-70E1-E67DAFD95FB8}"/>
              </a:ext>
            </a:extLst>
          </p:cNvPr>
          <p:cNvSpPr txBox="1"/>
          <p:nvPr/>
        </p:nvSpPr>
        <p:spPr>
          <a:xfrm>
            <a:off x="7953980" y="1366259"/>
            <a:ext cx="1700242" cy="338554"/>
          </a:xfrm>
          <a:prstGeom prst="rect">
            <a:avLst/>
          </a:prstGeom>
          <a:noFill/>
        </p:spPr>
        <p:txBody>
          <a:bodyPr wrap="square" rtlCol="0">
            <a:spAutoFit/>
          </a:bodyPr>
          <a:lstStyle/>
          <a:p>
            <a:r>
              <a:rPr lang="en-US" sz="1600" dirty="0"/>
              <a:t>Total Budget </a:t>
            </a:r>
          </a:p>
        </p:txBody>
      </p:sp>
      <p:sp>
        <p:nvSpPr>
          <p:cNvPr id="34" name="TextBox 33">
            <a:extLst>
              <a:ext uri="{FF2B5EF4-FFF2-40B4-BE49-F238E27FC236}">
                <a16:creationId xmlns:a16="http://schemas.microsoft.com/office/drawing/2014/main" id="{CE55D94B-33FD-2299-C3E6-AF866AA49673}"/>
              </a:ext>
            </a:extLst>
          </p:cNvPr>
          <p:cNvSpPr txBox="1"/>
          <p:nvPr/>
        </p:nvSpPr>
        <p:spPr>
          <a:xfrm>
            <a:off x="2953152" y="1313087"/>
            <a:ext cx="556597" cy="307777"/>
          </a:xfrm>
          <a:prstGeom prst="rect">
            <a:avLst/>
          </a:prstGeom>
          <a:noFill/>
        </p:spPr>
        <p:txBody>
          <a:bodyPr wrap="square" rtlCol="0">
            <a:spAutoFit/>
          </a:bodyPr>
          <a:lstStyle/>
          <a:p>
            <a:r>
              <a:rPr lang="en-US" sz="1400" dirty="0"/>
              <a:t>2011</a:t>
            </a:r>
          </a:p>
        </p:txBody>
      </p:sp>
      <p:sp>
        <p:nvSpPr>
          <p:cNvPr id="35" name="TextBox 34">
            <a:extLst>
              <a:ext uri="{FF2B5EF4-FFF2-40B4-BE49-F238E27FC236}">
                <a16:creationId xmlns:a16="http://schemas.microsoft.com/office/drawing/2014/main" id="{E7B65221-DB1E-6274-2D4A-17B888A36AAA}"/>
              </a:ext>
            </a:extLst>
          </p:cNvPr>
          <p:cNvSpPr txBox="1"/>
          <p:nvPr/>
        </p:nvSpPr>
        <p:spPr>
          <a:xfrm>
            <a:off x="5864862" y="1309065"/>
            <a:ext cx="556597" cy="307777"/>
          </a:xfrm>
          <a:prstGeom prst="rect">
            <a:avLst/>
          </a:prstGeom>
          <a:noFill/>
        </p:spPr>
        <p:txBody>
          <a:bodyPr wrap="square" rtlCol="0">
            <a:spAutoFit/>
          </a:bodyPr>
          <a:lstStyle/>
          <a:p>
            <a:r>
              <a:rPr lang="en-US" sz="1400" dirty="0"/>
              <a:t>2012</a:t>
            </a:r>
          </a:p>
        </p:txBody>
      </p:sp>
      <p:sp>
        <p:nvSpPr>
          <p:cNvPr id="36" name="TextBox 35">
            <a:extLst>
              <a:ext uri="{FF2B5EF4-FFF2-40B4-BE49-F238E27FC236}">
                <a16:creationId xmlns:a16="http://schemas.microsoft.com/office/drawing/2014/main" id="{C6DC1672-8268-71DF-637D-432C5E2BD0C3}"/>
              </a:ext>
            </a:extLst>
          </p:cNvPr>
          <p:cNvSpPr txBox="1"/>
          <p:nvPr/>
        </p:nvSpPr>
        <p:spPr>
          <a:xfrm>
            <a:off x="2904127" y="3814478"/>
            <a:ext cx="556597" cy="307777"/>
          </a:xfrm>
          <a:prstGeom prst="rect">
            <a:avLst/>
          </a:prstGeom>
          <a:noFill/>
        </p:spPr>
        <p:txBody>
          <a:bodyPr wrap="square" rtlCol="0">
            <a:spAutoFit/>
          </a:bodyPr>
          <a:lstStyle/>
          <a:p>
            <a:r>
              <a:rPr lang="en-US" sz="1400" dirty="0"/>
              <a:t>2013</a:t>
            </a:r>
          </a:p>
        </p:txBody>
      </p:sp>
      <p:sp>
        <p:nvSpPr>
          <p:cNvPr id="37" name="TextBox 36">
            <a:extLst>
              <a:ext uri="{FF2B5EF4-FFF2-40B4-BE49-F238E27FC236}">
                <a16:creationId xmlns:a16="http://schemas.microsoft.com/office/drawing/2014/main" id="{A9058A6A-BC98-0B5F-B949-3A25FA5BEEF7}"/>
              </a:ext>
            </a:extLst>
          </p:cNvPr>
          <p:cNvSpPr txBox="1"/>
          <p:nvPr/>
        </p:nvSpPr>
        <p:spPr>
          <a:xfrm>
            <a:off x="5943180" y="3826509"/>
            <a:ext cx="556597" cy="307777"/>
          </a:xfrm>
          <a:prstGeom prst="rect">
            <a:avLst/>
          </a:prstGeom>
          <a:noFill/>
        </p:spPr>
        <p:txBody>
          <a:bodyPr wrap="square" rtlCol="0">
            <a:spAutoFit/>
          </a:bodyPr>
          <a:lstStyle/>
          <a:p>
            <a:r>
              <a:rPr lang="en-US" sz="1400" dirty="0"/>
              <a:t>2014</a:t>
            </a:r>
          </a:p>
        </p:txBody>
      </p:sp>
      <p:sp>
        <p:nvSpPr>
          <p:cNvPr id="38" name="TextBox 37">
            <a:extLst>
              <a:ext uri="{FF2B5EF4-FFF2-40B4-BE49-F238E27FC236}">
                <a16:creationId xmlns:a16="http://schemas.microsoft.com/office/drawing/2014/main" id="{0BD271A8-302A-35CD-3F54-039C1A7D583B}"/>
              </a:ext>
            </a:extLst>
          </p:cNvPr>
          <p:cNvSpPr txBox="1"/>
          <p:nvPr/>
        </p:nvSpPr>
        <p:spPr>
          <a:xfrm>
            <a:off x="8169442" y="2947737"/>
            <a:ext cx="3513221" cy="2369880"/>
          </a:xfrm>
          <a:prstGeom prst="rect">
            <a:avLst/>
          </a:prstGeom>
          <a:noFill/>
        </p:spPr>
        <p:txBody>
          <a:bodyPr wrap="square" rtlCol="0">
            <a:spAutoFit/>
          </a:bodyPr>
          <a:lstStyle/>
          <a:p>
            <a:r>
              <a:rPr lang="en-US" b="1" dirty="0"/>
              <a:t>Comments</a:t>
            </a:r>
          </a:p>
          <a:p>
            <a:pPr marL="285750" indent="-285750">
              <a:buFont typeface="Arial" panose="020B0604020202020204" pitchFamily="34" charset="0"/>
              <a:buChar char="•"/>
            </a:pPr>
            <a:r>
              <a:rPr lang="en-US" b="0" i="0" dirty="0">
                <a:solidFill>
                  <a:srgbClr val="252423"/>
                </a:solidFill>
                <a:effectLst/>
                <a:latin typeface="Segoe UI" panose="020B0502040204020203" pitchFamily="34" charset="0"/>
              </a:rPr>
              <a:t>﻿</a:t>
            </a:r>
            <a:r>
              <a:rPr lang="en-US" sz="1600" b="0" i="0" dirty="0">
                <a:solidFill>
                  <a:srgbClr val="252423"/>
                </a:solidFill>
                <a:effectLst/>
                <a:latin typeface="Segoe UI" panose="020B0502040204020203" pitchFamily="34" charset="0"/>
              </a:rPr>
              <a:t>Total Budget and Actual Cost are positively correlated with each other across years.</a:t>
            </a:r>
          </a:p>
          <a:p>
            <a:pPr marL="285750" indent="-285750">
              <a:buFont typeface="Arial" panose="020B0604020202020204" pitchFamily="34" charset="0"/>
              <a:buChar char="•"/>
            </a:pPr>
            <a:endParaRPr lang="en-US" sz="1600" b="0" i="0" dirty="0">
              <a:solidFill>
                <a:srgbClr val="252423"/>
              </a:solidFill>
              <a:effectLst/>
              <a:latin typeface="Segoe UI" panose="020B0502040204020203" pitchFamily="34" charset="0"/>
            </a:endParaRPr>
          </a:p>
          <a:p>
            <a:pPr marL="285750" indent="-285750">
              <a:buFont typeface="Arial" panose="020B0604020202020204" pitchFamily="34" charset="0"/>
              <a:buChar char="•"/>
            </a:pPr>
            <a:r>
              <a:rPr lang="en-US" sz="1600" b="1" dirty="0">
                <a:solidFill>
                  <a:srgbClr val="252423"/>
                </a:solidFill>
                <a:latin typeface="Segoe UI" panose="020B0502040204020203" pitchFamily="34" charset="0"/>
              </a:rPr>
              <a:t>NOTE</a:t>
            </a:r>
            <a:r>
              <a:rPr lang="en-US" sz="1600" dirty="0">
                <a:solidFill>
                  <a:srgbClr val="252423"/>
                </a:solidFill>
                <a:latin typeface="Segoe UI" panose="020B0502040204020203" pitchFamily="34" charset="0"/>
              </a:rPr>
              <a:t>:</a:t>
            </a:r>
            <a:r>
              <a:rPr lang="en-US" sz="1600" b="0" i="0" dirty="0">
                <a:solidFill>
                  <a:srgbClr val="252423"/>
                </a:solidFill>
                <a:effectLst/>
                <a:latin typeface="Segoe UI" panose="020B0502040204020203" pitchFamily="34" charset="0"/>
              </a:rPr>
              <a:t> AHG should audit the manufacturing process for likely manipulation of expenses or fraudulent disbursements.</a:t>
            </a:r>
            <a:endParaRPr lang="en-US" sz="1600" dirty="0"/>
          </a:p>
        </p:txBody>
      </p:sp>
    </p:spTree>
    <p:extLst>
      <p:ext uri="{BB962C8B-B14F-4D97-AF65-F5344CB8AC3E}">
        <p14:creationId xmlns:p14="http://schemas.microsoft.com/office/powerpoint/2010/main" val="68535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0842A1-FD1D-5CE5-E8C5-980E5EBF4EC8}"/>
              </a:ext>
            </a:extLst>
          </p:cNvPr>
          <p:cNvPicPr>
            <a:picLocks noChangeAspect="1"/>
          </p:cNvPicPr>
          <p:nvPr/>
        </p:nvPicPr>
        <p:blipFill>
          <a:blip r:embed="rId2"/>
          <a:stretch>
            <a:fillRect/>
          </a:stretch>
        </p:blipFill>
        <p:spPr>
          <a:xfrm>
            <a:off x="1419137" y="1394037"/>
            <a:ext cx="5944188" cy="4220835"/>
          </a:xfrm>
          <a:prstGeom prst="rect">
            <a:avLst/>
          </a:prstGeom>
        </p:spPr>
      </p:pic>
      <p:grpSp>
        <p:nvGrpSpPr>
          <p:cNvPr id="4" name="Group 3">
            <a:extLst>
              <a:ext uri="{FF2B5EF4-FFF2-40B4-BE49-F238E27FC236}">
                <a16:creationId xmlns:a16="http://schemas.microsoft.com/office/drawing/2014/main" id="{EE8AC2BC-917A-794E-4D7A-A3C3FC4A1B60}"/>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0245F9DB-5AF9-FE82-CEAD-23A1E91A4C27}"/>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101CFDB3-8F63-AACC-78A8-416B9491A777}"/>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B456A745-FAB0-1CA9-17ED-BFDBB4E20E1F}"/>
              </a:ext>
            </a:extLst>
          </p:cNvPr>
          <p:cNvSpPr txBox="1"/>
          <p:nvPr/>
        </p:nvSpPr>
        <p:spPr>
          <a:xfrm>
            <a:off x="1733266" y="716125"/>
            <a:ext cx="6237027" cy="523220"/>
          </a:xfrm>
          <a:prstGeom prst="rect">
            <a:avLst/>
          </a:prstGeom>
          <a:noFill/>
        </p:spPr>
        <p:txBody>
          <a:bodyPr wrap="square" rtlCol="0">
            <a:spAutoFit/>
          </a:bodyPr>
          <a:lstStyle/>
          <a:p>
            <a:r>
              <a:rPr lang="en-US" sz="2800" b="1" dirty="0">
                <a:solidFill>
                  <a:schemeClr val="bg2">
                    <a:lumMod val="50000"/>
                  </a:schemeClr>
                </a:solidFill>
              </a:rPr>
              <a:t>Average Time To Manufacture </a:t>
            </a:r>
          </a:p>
        </p:txBody>
      </p:sp>
      <p:grpSp>
        <p:nvGrpSpPr>
          <p:cNvPr id="8" name="Group 7">
            <a:extLst>
              <a:ext uri="{FF2B5EF4-FFF2-40B4-BE49-F238E27FC236}">
                <a16:creationId xmlns:a16="http://schemas.microsoft.com/office/drawing/2014/main" id="{7F16448C-A4FC-75B0-5D65-A41954864BD5}"/>
              </a:ext>
            </a:extLst>
          </p:cNvPr>
          <p:cNvGrpSpPr/>
          <p:nvPr/>
        </p:nvGrpSpPr>
        <p:grpSpPr>
          <a:xfrm>
            <a:off x="6021500" y="25234"/>
            <a:ext cx="3043075" cy="923330"/>
            <a:chOff x="6021500" y="25234"/>
            <a:chExt cx="3043075" cy="923330"/>
          </a:xfrm>
        </p:grpSpPr>
        <p:sp>
          <p:nvSpPr>
            <p:cNvPr id="9" name="TextBox 8">
              <a:extLst>
                <a:ext uri="{FF2B5EF4-FFF2-40B4-BE49-F238E27FC236}">
                  <a16:creationId xmlns:a16="http://schemas.microsoft.com/office/drawing/2014/main" id="{010CC6A1-8415-136B-BCD8-125A0D769EA2}"/>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10" name="TextBox 9">
              <a:extLst>
                <a:ext uri="{FF2B5EF4-FFF2-40B4-BE49-F238E27FC236}">
                  <a16:creationId xmlns:a16="http://schemas.microsoft.com/office/drawing/2014/main" id="{9106E0A6-9471-ECA4-1046-FD71A0D785B1}"/>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1" name="TextBox 10">
            <a:extLst>
              <a:ext uri="{FF2B5EF4-FFF2-40B4-BE49-F238E27FC236}">
                <a16:creationId xmlns:a16="http://schemas.microsoft.com/office/drawing/2014/main" id="{E49A4A37-63B2-09F6-5D01-A8AAD859549C}"/>
              </a:ext>
            </a:extLst>
          </p:cNvPr>
          <p:cNvSpPr txBox="1"/>
          <p:nvPr/>
        </p:nvSpPr>
        <p:spPr>
          <a:xfrm>
            <a:off x="923499"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sp>
        <p:nvSpPr>
          <p:cNvPr id="12" name="Oval 11">
            <a:extLst>
              <a:ext uri="{FF2B5EF4-FFF2-40B4-BE49-F238E27FC236}">
                <a16:creationId xmlns:a16="http://schemas.microsoft.com/office/drawing/2014/main" id="{07C3667E-1069-3E31-74C3-83ED96EFE316}"/>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2" name="TextBox 1">
            <a:extLst>
              <a:ext uri="{FF2B5EF4-FFF2-40B4-BE49-F238E27FC236}">
                <a16:creationId xmlns:a16="http://schemas.microsoft.com/office/drawing/2014/main" id="{20A926C3-EBF5-BB7C-1D75-91ABFE65AF71}"/>
              </a:ext>
            </a:extLst>
          </p:cNvPr>
          <p:cNvSpPr txBox="1"/>
          <p:nvPr/>
        </p:nvSpPr>
        <p:spPr>
          <a:xfrm>
            <a:off x="7620000" y="1537252"/>
            <a:ext cx="4439478" cy="3970318"/>
          </a:xfrm>
          <a:prstGeom prst="rect">
            <a:avLst/>
          </a:prstGeom>
          <a:noFill/>
        </p:spPr>
        <p:txBody>
          <a:bodyPr wrap="square" rtlCol="0">
            <a:spAutoFit/>
          </a:bodyPr>
          <a:lstStyle/>
          <a:p>
            <a:r>
              <a:rPr lang="en-US" b="1" dirty="0">
                <a:latin typeface="+mj-lt"/>
              </a:rPr>
              <a:t>Comments:</a:t>
            </a:r>
          </a:p>
          <a:p>
            <a:r>
              <a:rPr lang="en-US" dirty="0"/>
              <a:t>Giving that the average time to manufacture is </a:t>
            </a:r>
            <a:r>
              <a:rPr lang="en-US" b="1" dirty="0"/>
              <a:t>8 Days</a:t>
            </a:r>
            <a:r>
              <a:rPr lang="en-US" dirty="0"/>
              <a:t>, </a:t>
            </a:r>
            <a:r>
              <a:rPr lang="en-US" b="0" i="0" dirty="0">
                <a:solidFill>
                  <a:schemeClr val="tx1">
                    <a:lumMod val="95000"/>
                    <a:lumOff val="5000"/>
                  </a:schemeClr>
                </a:solidFill>
                <a:effectLst/>
              </a:rPr>
              <a:t>There are strict guidelines dictating the timeliness of certain packages.</a:t>
            </a:r>
            <a:endParaRPr lang="en-US" dirty="0">
              <a:solidFill>
                <a:schemeClr val="tx1">
                  <a:lumMod val="95000"/>
                  <a:lumOff val="5000"/>
                </a:schemeClr>
              </a:solidFill>
            </a:endParaRPr>
          </a:p>
          <a:p>
            <a:r>
              <a:rPr lang="en-US" dirty="0"/>
              <a:t>with </a:t>
            </a:r>
            <a:r>
              <a:rPr lang="en-US" b="0" i="0" dirty="0">
                <a:solidFill>
                  <a:schemeClr val="tx1">
                    <a:lumMod val="95000"/>
                    <a:lumOff val="5000"/>
                  </a:schemeClr>
                </a:solidFill>
                <a:effectLst/>
              </a:rPr>
              <a:t>Certain goods in high demand, which is why they may need to be manufactured and delivered within strict timeframes.</a:t>
            </a:r>
          </a:p>
          <a:p>
            <a:endParaRPr lang="en-US" dirty="0">
              <a:solidFill>
                <a:schemeClr val="tx1">
                  <a:lumMod val="95000"/>
                  <a:lumOff val="5000"/>
                </a:schemeClr>
              </a:solidFill>
              <a:latin typeface="+mj-lt"/>
            </a:endParaRPr>
          </a:p>
          <a:p>
            <a:r>
              <a:rPr lang="en-US" b="1" i="0" dirty="0">
                <a:solidFill>
                  <a:schemeClr val="tx1">
                    <a:lumMod val="95000"/>
                    <a:lumOff val="5000"/>
                  </a:schemeClr>
                </a:solidFill>
                <a:effectLst/>
                <a:latin typeface="+mj-lt"/>
              </a:rPr>
              <a:t>NOTE: </a:t>
            </a:r>
            <a:r>
              <a:rPr lang="en-US" i="0" dirty="0">
                <a:solidFill>
                  <a:schemeClr val="tx1">
                    <a:lumMod val="95000"/>
                    <a:lumOff val="5000"/>
                  </a:schemeClr>
                </a:solidFill>
                <a:effectLst/>
              </a:rPr>
              <a:t> AHG timely manufacturing processes make for high customer and client satisfaction. Not only will receiving their goods on time </a:t>
            </a:r>
            <a:r>
              <a:rPr lang="en-US" dirty="0">
                <a:solidFill>
                  <a:schemeClr val="tx1">
                    <a:lumMod val="95000"/>
                    <a:lumOff val="5000"/>
                  </a:schemeClr>
                </a:solidFill>
              </a:rPr>
              <a:t>lend brand credibility and acquire new customer.</a:t>
            </a:r>
            <a:endParaRPr lang="en-US" i="0" dirty="0">
              <a:solidFill>
                <a:schemeClr val="tx1">
                  <a:lumMod val="95000"/>
                  <a:lumOff val="5000"/>
                </a:schemeClr>
              </a:solidFill>
              <a:effectLst/>
            </a:endParaRPr>
          </a:p>
          <a:p>
            <a:endParaRPr lang="en-US" dirty="0">
              <a:solidFill>
                <a:schemeClr val="tx1">
                  <a:lumMod val="95000"/>
                  <a:lumOff val="5000"/>
                </a:schemeClr>
              </a:solidFill>
            </a:endParaRPr>
          </a:p>
        </p:txBody>
      </p:sp>
    </p:spTree>
    <p:extLst>
      <p:ext uri="{BB962C8B-B14F-4D97-AF65-F5344CB8AC3E}">
        <p14:creationId xmlns:p14="http://schemas.microsoft.com/office/powerpoint/2010/main" val="526081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1DAF64-1BD0-E116-F0F1-2FDC20B8A0A8}"/>
              </a:ext>
            </a:extLst>
          </p:cNvPr>
          <p:cNvSpPr txBox="1"/>
          <p:nvPr/>
        </p:nvSpPr>
        <p:spPr>
          <a:xfrm>
            <a:off x="1733265" y="716125"/>
            <a:ext cx="8706135" cy="523220"/>
          </a:xfrm>
          <a:prstGeom prst="rect">
            <a:avLst/>
          </a:prstGeom>
          <a:noFill/>
        </p:spPr>
        <p:txBody>
          <a:bodyPr wrap="square" rtlCol="0">
            <a:spAutoFit/>
          </a:bodyPr>
          <a:lstStyle/>
          <a:p>
            <a:r>
              <a:rPr lang="en-US" sz="2800" b="1" dirty="0">
                <a:solidFill>
                  <a:schemeClr val="bg2">
                    <a:lumMod val="50000"/>
                  </a:schemeClr>
                </a:solidFill>
              </a:rPr>
              <a:t>Annual Cost by Manufacturing processes in each Location </a:t>
            </a:r>
          </a:p>
        </p:txBody>
      </p:sp>
      <p:grpSp>
        <p:nvGrpSpPr>
          <p:cNvPr id="5" name="Group 4">
            <a:extLst>
              <a:ext uri="{FF2B5EF4-FFF2-40B4-BE49-F238E27FC236}">
                <a16:creationId xmlns:a16="http://schemas.microsoft.com/office/drawing/2014/main" id="{40938A93-1700-4D10-0433-08DB08D00C32}"/>
              </a:ext>
            </a:extLst>
          </p:cNvPr>
          <p:cNvGrpSpPr/>
          <p:nvPr/>
        </p:nvGrpSpPr>
        <p:grpSpPr>
          <a:xfrm>
            <a:off x="6021500" y="25234"/>
            <a:ext cx="3043075" cy="923330"/>
            <a:chOff x="6021500" y="25234"/>
            <a:chExt cx="3043075" cy="923330"/>
          </a:xfrm>
        </p:grpSpPr>
        <p:sp>
          <p:nvSpPr>
            <p:cNvPr id="6" name="TextBox 5">
              <a:extLst>
                <a:ext uri="{FF2B5EF4-FFF2-40B4-BE49-F238E27FC236}">
                  <a16:creationId xmlns:a16="http://schemas.microsoft.com/office/drawing/2014/main" id="{A1C0F778-F8BA-A7A2-EACD-4D68A0034C85}"/>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7" name="TextBox 6">
              <a:extLst>
                <a:ext uri="{FF2B5EF4-FFF2-40B4-BE49-F238E27FC236}">
                  <a16:creationId xmlns:a16="http://schemas.microsoft.com/office/drawing/2014/main" id="{46FF6542-C31A-523B-5B84-0DDCDC1C579C}"/>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8" name="TextBox 7">
            <a:extLst>
              <a:ext uri="{FF2B5EF4-FFF2-40B4-BE49-F238E27FC236}">
                <a16:creationId xmlns:a16="http://schemas.microsoft.com/office/drawing/2014/main" id="{847168EE-9185-3530-AF37-1B1A55019B57}"/>
              </a:ext>
            </a:extLst>
          </p:cNvPr>
          <p:cNvSpPr txBox="1"/>
          <p:nvPr/>
        </p:nvSpPr>
        <p:spPr>
          <a:xfrm>
            <a:off x="923499"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sp>
        <p:nvSpPr>
          <p:cNvPr id="9" name="Oval 8">
            <a:extLst>
              <a:ext uri="{FF2B5EF4-FFF2-40B4-BE49-F238E27FC236}">
                <a16:creationId xmlns:a16="http://schemas.microsoft.com/office/drawing/2014/main" id="{33A862C6-C70D-3323-874B-6B436FB9BF28}"/>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pic>
        <p:nvPicPr>
          <p:cNvPr id="11" name="Picture 10">
            <a:extLst>
              <a:ext uri="{FF2B5EF4-FFF2-40B4-BE49-F238E27FC236}">
                <a16:creationId xmlns:a16="http://schemas.microsoft.com/office/drawing/2014/main" id="{D22A54B8-9C61-B0C5-7E78-AC22970212FF}"/>
              </a:ext>
            </a:extLst>
          </p:cNvPr>
          <p:cNvPicPr>
            <a:picLocks noChangeAspect="1"/>
          </p:cNvPicPr>
          <p:nvPr/>
        </p:nvPicPr>
        <p:blipFill>
          <a:blip r:embed="rId2"/>
          <a:stretch>
            <a:fillRect/>
          </a:stretch>
        </p:blipFill>
        <p:spPr>
          <a:xfrm>
            <a:off x="228600" y="1300900"/>
            <a:ext cx="6400800" cy="4751936"/>
          </a:xfrm>
          <a:prstGeom prst="rect">
            <a:avLst/>
          </a:prstGeom>
        </p:spPr>
      </p:pic>
      <p:sp>
        <p:nvSpPr>
          <p:cNvPr id="13" name="TextBox 12">
            <a:extLst>
              <a:ext uri="{FF2B5EF4-FFF2-40B4-BE49-F238E27FC236}">
                <a16:creationId xmlns:a16="http://schemas.microsoft.com/office/drawing/2014/main" id="{5515D51B-B1CE-33DA-1450-0611B2FB6BA1}"/>
              </a:ext>
            </a:extLst>
          </p:cNvPr>
          <p:cNvSpPr txBox="1"/>
          <p:nvPr/>
        </p:nvSpPr>
        <p:spPr>
          <a:xfrm>
            <a:off x="7099300" y="2755900"/>
            <a:ext cx="4991100" cy="2862322"/>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dirty="0"/>
              <a:t>In 2013 AHG spent more in manufacturing locations YoY. Subassembly with 16.75% has the highest cost 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NOTE</a:t>
            </a:r>
            <a:r>
              <a:rPr lang="en-US" dirty="0"/>
              <a:t>: </a:t>
            </a:r>
            <a:r>
              <a:rPr lang="en-US" b="0" i="0" dirty="0">
                <a:solidFill>
                  <a:schemeClr val="tx1">
                    <a:lumMod val="95000"/>
                    <a:lumOff val="5000"/>
                  </a:schemeClr>
                </a:solidFill>
                <a:effectLst/>
              </a:rPr>
              <a:t>For labor-intensive products</a:t>
            </a:r>
            <a:r>
              <a:rPr lang="en-US" dirty="0">
                <a:solidFill>
                  <a:schemeClr val="tx1">
                    <a:lumMod val="95000"/>
                    <a:lumOff val="5000"/>
                  </a:schemeClr>
                </a:solidFill>
              </a:rPr>
              <a:t> and </a:t>
            </a:r>
            <a:r>
              <a:rPr lang="en-US" b="0" i="0" dirty="0">
                <a:solidFill>
                  <a:schemeClr val="tx1">
                    <a:lumMod val="95000"/>
                    <a:lumOff val="5000"/>
                  </a:schemeClr>
                </a:solidFill>
                <a:effectLst/>
              </a:rPr>
              <a:t>those requiring significant assembly work, </a:t>
            </a:r>
            <a:r>
              <a:rPr lang="en-US" dirty="0">
                <a:solidFill>
                  <a:schemeClr val="tx1">
                    <a:lumMod val="95000"/>
                    <a:lumOff val="5000"/>
                  </a:schemeClr>
                </a:solidFill>
              </a:rPr>
              <a:t>AHG should make </a:t>
            </a:r>
            <a:r>
              <a:rPr lang="en-US" b="0" i="0" dirty="0">
                <a:solidFill>
                  <a:schemeClr val="tx1">
                    <a:lumMod val="95000"/>
                    <a:lumOff val="5000"/>
                  </a:schemeClr>
                </a:solidFill>
                <a:effectLst/>
              </a:rPr>
              <a:t>production costs reasonable so profit can be sufficient, then the business will be able to operate without incurring unsustainable debt.</a:t>
            </a:r>
            <a:endParaRPr lang="en-US" dirty="0">
              <a:solidFill>
                <a:schemeClr val="tx1">
                  <a:lumMod val="95000"/>
                  <a:lumOff val="5000"/>
                </a:schemeClr>
              </a:solidFill>
            </a:endParaRPr>
          </a:p>
        </p:txBody>
      </p:sp>
    </p:spTree>
    <p:extLst>
      <p:ext uri="{BB962C8B-B14F-4D97-AF65-F5344CB8AC3E}">
        <p14:creationId xmlns:p14="http://schemas.microsoft.com/office/powerpoint/2010/main" val="228668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DD9358-8248-13DB-F13C-824E2BF0D4A4}"/>
              </a:ext>
            </a:extLst>
          </p:cNvPr>
          <p:cNvSpPr txBox="1"/>
          <p:nvPr/>
        </p:nvSpPr>
        <p:spPr>
          <a:xfrm>
            <a:off x="1023582"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grpSp>
        <p:nvGrpSpPr>
          <p:cNvPr id="3" name="Group 2">
            <a:extLst>
              <a:ext uri="{FF2B5EF4-FFF2-40B4-BE49-F238E27FC236}">
                <a16:creationId xmlns:a16="http://schemas.microsoft.com/office/drawing/2014/main" id="{7BA37E8E-13BC-F9A1-7B89-0A53119D9172}"/>
              </a:ext>
            </a:extLst>
          </p:cNvPr>
          <p:cNvGrpSpPr/>
          <p:nvPr/>
        </p:nvGrpSpPr>
        <p:grpSpPr>
          <a:xfrm>
            <a:off x="11593960" y="28867"/>
            <a:ext cx="727962" cy="868538"/>
            <a:chOff x="11464038" y="33830"/>
            <a:chExt cx="661737" cy="836394"/>
          </a:xfrm>
        </p:grpSpPr>
        <p:pic>
          <p:nvPicPr>
            <p:cNvPr id="4" name="Picture 3">
              <a:extLst>
                <a:ext uri="{FF2B5EF4-FFF2-40B4-BE49-F238E27FC236}">
                  <a16:creationId xmlns:a16="http://schemas.microsoft.com/office/drawing/2014/main" id="{DD972068-F2ED-1329-3EE2-43CF2D1B070E}"/>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5590BB3E-5C9B-6CA2-DE3F-614F3D8FEA85}"/>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6" name="Oval 5">
            <a:extLst>
              <a:ext uri="{FF2B5EF4-FFF2-40B4-BE49-F238E27FC236}">
                <a16:creationId xmlns:a16="http://schemas.microsoft.com/office/drawing/2014/main" id="{0A44F4A5-6DAA-2F95-0EFF-B94886E7747F}"/>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13" name="TextBox 12">
            <a:extLst>
              <a:ext uri="{FF2B5EF4-FFF2-40B4-BE49-F238E27FC236}">
                <a16:creationId xmlns:a16="http://schemas.microsoft.com/office/drawing/2014/main" id="{C1B14F15-9B34-0333-04CF-EF9E99BD7E23}"/>
              </a:ext>
            </a:extLst>
          </p:cNvPr>
          <p:cNvSpPr txBox="1"/>
          <p:nvPr/>
        </p:nvSpPr>
        <p:spPr>
          <a:xfrm>
            <a:off x="507028" y="640725"/>
            <a:ext cx="2593359" cy="461665"/>
          </a:xfrm>
          <a:prstGeom prst="rect">
            <a:avLst/>
          </a:prstGeom>
          <a:noFill/>
        </p:spPr>
        <p:txBody>
          <a:bodyPr wrap="square" rtlCol="0">
            <a:spAutoFit/>
          </a:bodyPr>
          <a:lstStyle/>
          <a:p>
            <a:r>
              <a:rPr lang="en-US" sz="2400" dirty="0">
                <a:solidFill>
                  <a:schemeClr val="bg1">
                    <a:lumMod val="50000"/>
                  </a:schemeClr>
                </a:solidFill>
              </a:rPr>
              <a:t>AHG Price Discount</a:t>
            </a:r>
          </a:p>
        </p:txBody>
      </p:sp>
      <p:pic>
        <p:nvPicPr>
          <p:cNvPr id="11" name="Picture 10">
            <a:extLst>
              <a:ext uri="{FF2B5EF4-FFF2-40B4-BE49-F238E27FC236}">
                <a16:creationId xmlns:a16="http://schemas.microsoft.com/office/drawing/2014/main" id="{013B2916-3201-A212-CABB-C90A63558F73}"/>
              </a:ext>
            </a:extLst>
          </p:cNvPr>
          <p:cNvPicPr>
            <a:picLocks noChangeAspect="1"/>
          </p:cNvPicPr>
          <p:nvPr/>
        </p:nvPicPr>
        <p:blipFill>
          <a:blip r:embed="rId3"/>
          <a:stretch>
            <a:fillRect/>
          </a:stretch>
        </p:blipFill>
        <p:spPr>
          <a:xfrm>
            <a:off x="228600" y="1102390"/>
            <a:ext cx="5380186" cy="5685013"/>
          </a:xfrm>
          <a:prstGeom prst="rect">
            <a:avLst/>
          </a:prstGeom>
        </p:spPr>
      </p:pic>
      <p:grpSp>
        <p:nvGrpSpPr>
          <p:cNvPr id="14" name="Group 13">
            <a:extLst>
              <a:ext uri="{FF2B5EF4-FFF2-40B4-BE49-F238E27FC236}">
                <a16:creationId xmlns:a16="http://schemas.microsoft.com/office/drawing/2014/main" id="{79AA969C-23DD-9E3E-1113-9F9BD81ABE3A}"/>
              </a:ext>
            </a:extLst>
          </p:cNvPr>
          <p:cNvGrpSpPr/>
          <p:nvPr/>
        </p:nvGrpSpPr>
        <p:grpSpPr>
          <a:xfrm>
            <a:off x="6021500" y="25234"/>
            <a:ext cx="3043075" cy="923330"/>
            <a:chOff x="6021500" y="25234"/>
            <a:chExt cx="3043075" cy="923330"/>
          </a:xfrm>
        </p:grpSpPr>
        <p:sp>
          <p:nvSpPr>
            <p:cNvPr id="15" name="TextBox 14">
              <a:extLst>
                <a:ext uri="{FF2B5EF4-FFF2-40B4-BE49-F238E27FC236}">
                  <a16:creationId xmlns:a16="http://schemas.microsoft.com/office/drawing/2014/main" id="{AC801645-EB27-5A44-F3AC-E1026D1AC7BE}"/>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Manufacturing</a:t>
              </a:r>
            </a:p>
          </p:txBody>
        </p:sp>
        <p:sp>
          <p:nvSpPr>
            <p:cNvPr id="16" name="TextBox 15">
              <a:extLst>
                <a:ext uri="{FF2B5EF4-FFF2-40B4-BE49-F238E27FC236}">
                  <a16:creationId xmlns:a16="http://schemas.microsoft.com/office/drawing/2014/main" id="{DEB75DFE-BA41-71F0-5E25-38AAE0B6FF21}"/>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7" name="TextBox 16">
            <a:extLst>
              <a:ext uri="{FF2B5EF4-FFF2-40B4-BE49-F238E27FC236}">
                <a16:creationId xmlns:a16="http://schemas.microsoft.com/office/drawing/2014/main" id="{F8549DC1-645C-1E1A-1F2F-A178F8FA4800}"/>
              </a:ext>
            </a:extLst>
          </p:cNvPr>
          <p:cNvSpPr txBox="1"/>
          <p:nvPr/>
        </p:nvSpPr>
        <p:spPr>
          <a:xfrm>
            <a:off x="6543675" y="2443163"/>
            <a:ext cx="5510213" cy="3877985"/>
          </a:xfrm>
          <a:prstGeom prst="rect">
            <a:avLst/>
          </a:prstGeom>
          <a:noFill/>
        </p:spPr>
        <p:txBody>
          <a:bodyPr wrap="square" rtlCol="0">
            <a:spAutoFit/>
          </a:bodyPr>
          <a:lstStyle/>
          <a:p>
            <a:r>
              <a:rPr lang="en-GB" dirty="0"/>
              <a:t>Comment:</a:t>
            </a:r>
          </a:p>
          <a:p>
            <a:r>
              <a:rPr lang="en-GB" sz="1600" dirty="0"/>
              <a:t>Price Below List Price: The bike category recorded the most significant price deduction in the reseller market compared to other products.</a:t>
            </a:r>
          </a:p>
          <a:p>
            <a:endParaRPr lang="en-GB" sz="1600" dirty="0"/>
          </a:p>
          <a:p>
            <a:r>
              <a:rPr lang="en-GB" sz="1600" dirty="0"/>
              <a:t>Discount: </a:t>
            </a:r>
            <a:r>
              <a:rPr lang="en-GB" sz="1600" dirty="0">
                <a:solidFill>
                  <a:srgbClr val="42403D"/>
                </a:solidFill>
              </a:rPr>
              <a:t>The</a:t>
            </a:r>
            <a:r>
              <a:rPr lang="en-GB" sz="1600" b="0" i="0" dirty="0">
                <a:solidFill>
                  <a:srgbClr val="42403D"/>
                </a:solidFill>
                <a:effectLst/>
              </a:rPr>
              <a:t> margins are higher when selling </a:t>
            </a:r>
            <a:r>
              <a:rPr lang="en-GB" sz="1600" dirty="0"/>
              <a:t>Touring bikes, Mountain bikes, and road bike </a:t>
            </a:r>
          </a:p>
          <a:p>
            <a:r>
              <a:rPr lang="en-GB" sz="1600" b="0" i="0" dirty="0">
                <a:solidFill>
                  <a:srgbClr val="42403D"/>
                </a:solidFill>
                <a:effectLst/>
              </a:rPr>
              <a:t> and other products at full price, compared to selling at a discount.</a:t>
            </a:r>
            <a:r>
              <a:rPr lang="en-GB" sz="1600" dirty="0"/>
              <a:t> </a:t>
            </a:r>
          </a:p>
          <a:p>
            <a:endParaRPr lang="en-GB" dirty="0"/>
          </a:p>
          <a:p>
            <a:r>
              <a:rPr lang="en-GB" b="1" dirty="0"/>
              <a:t>NOTE: </a:t>
            </a:r>
            <a:r>
              <a:rPr lang="en-GB" sz="1600" b="0" i="0" dirty="0">
                <a:solidFill>
                  <a:srgbClr val="202124"/>
                </a:solidFill>
                <a:effectLst/>
              </a:rPr>
              <a:t>It's reasonable for customers to expect the best deal possible, but discounting creates a variety of problems for AHG. Ultimately, these problems </a:t>
            </a:r>
            <a:r>
              <a:rPr lang="en-GB" sz="1600" i="0" dirty="0">
                <a:solidFill>
                  <a:srgbClr val="202124"/>
                </a:solidFill>
                <a:effectLst/>
              </a:rPr>
              <a:t>can impact profit margin, customer satisfaction, and reputation so severely they may threaten AHG’s business.</a:t>
            </a:r>
            <a:endParaRPr lang="en-GB" sz="1600" dirty="0"/>
          </a:p>
        </p:txBody>
      </p:sp>
    </p:spTree>
    <p:extLst>
      <p:ext uri="{BB962C8B-B14F-4D97-AF65-F5344CB8AC3E}">
        <p14:creationId xmlns:p14="http://schemas.microsoft.com/office/powerpoint/2010/main" val="3467876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6E163-A675-3857-89DB-E8C3A088FFC6}"/>
              </a:ext>
            </a:extLst>
          </p:cNvPr>
          <p:cNvPicPr>
            <a:picLocks noChangeAspect="1"/>
          </p:cNvPicPr>
          <p:nvPr/>
        </p:nvPicPr>
        <p:blipFill>
          <a:blip r:embed="rId2"/>
          <a:stretch>
            <a:fillRect/>
          </a:stretch>
        </p:blipFill>
        <p:spPr>
          <a:xfrm>
            <a:off x="0" y="1401417"/>
            <a:ext cx="6199097" cy="4055166"/>
          </a:xfrm>
          <a:prstGeom prst="rect">
            <a:avLst/>
          </a:prstGeom>
        </p:spPr>
      </p:pic>
      <p:pic>
        <p:nvPicPr>
          <p:cNvPr id="5" name="Picture 4">
            <a:extLst>
              <a:ext uri="{FF2B5EF4-FFF2-40B4-BE49-F238E27FC236}">
                <a16:creationId xmlns:a16="http://schemas.microsoft.com/office/drawing/2014/main" id="{5D793139-9538-CB7E-C4D5-9F7128AEF2BA}"/>
              </a:ext>
            </a:extLst>
          </p:cNvPr>
          <p:cNvPicPr>
            <a:picLocks noChangeAspect="1"/>
          </p:cNvPicPr>
          <p:nvPr/>
        </p:nvPicPr>
        <p:blipFill>
          <a:blip r:embed="rId3"/>
          <a:stretch>
            <a:fillRect/>
          </a:stretch>
        </p:blipFill>
        <p:spPr>
          <a:xfrm>
            <a:off x="6199097" y="1401417"/>
            <a:ext cx="5992903" cy="4294680"/>
          </a:xfrm>
          <a:prstGeom prst="rect">
            <a:avLst/>
          </a:prstGeom>
        </p:spPr>
      </p:pic>
      <p:sp>
        <p:nvSpPr>
          <p:cNvPr id="6" name="TextBox 5">
            <a:extLst>
              <a:ext uri="{FF2B5EF4-FFF2-40B4-BE49-F238E27FC236}">
                <a16:creationId xmlns:a16="http://schemas.microsoft.com/office/drawing/2014/main" id="{E3E4665A-7B00-0AF3-A5E6-FC64FCDA2943}"/>
              </a:ext>
            </a:extLst>
          </p:cNvPr>
          <p:cNvSpPr txBox="1"/>
          <p:nvPr/>
        </p:nvSpPr>
        <p:spPr>
          <a:xfrm>
            <a:off x="1023582"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grpSp>
        <p:nvGrpSpPr>
          <p:cNvPr id="7" name="Group 6">
            <a:extLst>
              <a:ext uri="{FF2B5EF4-FFF2-40B4-BE49-F238E27FC236}">
                <a16:creationId xmlns:a16="http://schemas.microsoft.com/office/drawing/2014/main" id="{4C4C43F8-A727-8135-CBE0-9912D48DA57E}"/>
              </a:ext>
            </a:extLst>
          </p:cNvPr>
          <p:cNvGrpSpPr/>
          <p:nvPr/>
        </p:nvGrpSpPr>
        <p:grpSpPr>
          <a:xfrm>
            <a:off x="11593960" y="28867"/>
            <a:ext cx="727962" cy="868538"/>
            <a:chOff x="11464038" y="33830"/>
            <a:chExt cx="661737" cy="836394"/>
          </a:xfrm>
        </p:grpSpPr>
        <p:pic>
          <p:nvPicPr>
            <p:cNvPr id="8" name="Picture 7">
              <a:extLst>
                <a:ext uri="{FF2B5EF4-FFF2-40B4-BE49-F238E27FC236}">
                  <a16:creationId xmlns:a16="http://schemas.microsoft.com/office/drawing/2014/main" id="{BC511634-98A5-44A9-F69D-8DE570F5E0CC}"/>
                </a:ext>
              </a:extLst>
            </p:cNvPr>
            <p:cNvPicPr>
              <a:picLocks noChangeAspect="1"/>
            </p:cNvPicPr>
            <p:nvPr/>
          </p:nvPicPr>
          <p:blipFill>
            <a:blip r:embed="rId4"/>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6F4F97BF-BCB1-0EF7-B60B-7C330F6D9706}"/>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0" name="Oval 9">
            <a:extLst>
              <a:ext uri="{FF2B5EF4-FFF2-40B4-BE49-F238E27FC236}">
                <a16:creationId xmlns:a16="http://schemas.microsoft.com/office/drawing/2014/main" id="{88BDBDEE-1AD2-98E4-A8CE-2C724B1AFC53}"/>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11" name="TextBox 10">
            <a:extLst>
              <a:ext uri="{FF2B5EF4-FFF2-40B4-BE49-F238E27FC236}">
                <a16:creationId xmlns:a16="http://schemas.microsoft.com/office/drawing/2014/main" id="{F002FE85-91F0-467C-E1F9-D83CF93DD2DB}"/>
              </a:ext>
            </a:extLst>
          </p:cNvPr>
          <p:cNvSpPr txBox="1"/>
          <p:nvPr/>
        </p:nvSpPr>
        <p:spPr>
          <a:xfrm>
            <a:off x="626090" y="1077448"/>
            <a:ext cx="5146913" cy="338554"/>
          </a:xfrm>
          <a:prstGeom prst="rect">
            <a:avLst/>
          </a:prstGeom>
          <a:noFill/>
        </p:spPr>
        <p:txBody>
          <a:bodyPr wrap="square" rtlCol="0">
            <a:spAutoFit/>
          </a:bodyPr>
          <a:lstStyle/>
          <a:p>
            <a:r>
              <a:rPr lang="en-US" sz="1600" b="1" dirty="0">
                <a:solidFill>
                  <a:schemeClr val="bg2">
                    <a:lumMod val="50000"/>
                  </a:schemeClr>
                </a:solidFill>
              </a:rPr>
              <a:t>Top 10 Vendors with High RECEIVED Manufacturing ITEMS</a:t>
            </a:r>
          </a:p>
        </p:txBody>
      </p:sp>
      <p:grpSp>
        <p:nvGrpSpPr>
          <p:cNvPr id="12" name="Group 11">
            <a:extLst>
              <a:ext uri="{FF2B5EF4-FFF2-40B4-BE49-F238E27FC236}">
                <a16:creationId xmlns:a16="http://schemas.microsoft.com/office/drawing/2014/main" id="{461F7085-397B-749A-AA4F-5E7D7DB753D3}"/>
              </a:ext>
            </a:extLst>
          </p:cNvPr>
          <p:cNvGrpSpPr/>
          <p:nvPr/>
        </p:nvGrpSpPr>
        <p:grpSpPr>
          <a:xfrm>
            <a:off x="6021500" y="25234"/>
            <a:ext cx="3043075" cy="923330"/>
            <a:chOff x="6021500" y="25234"/>
            <a:chExt cx="3043075" cy="923330"/>
          </a:xfrm>
        </p:grpSpPr>
        <p:sp>
          <p:nvSpPr>
            <p:cNvPr id="13" name="TextBox 12">
              <a:extLst>
                <a:ext uri="{FF2B5EF4-FFF2-40B4-BE49-F238E27FC236}">
                  <a16:creationId xmlns:a16="http://schemas.microsoft.com/office/drawing/2014/main" id="{A6AA1948-1C59-69AF-6572-DD7E067BEEA4}"/>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Supply Chain</a:t>
              </a:r>
            </a:p>
          </p:txBody>
        </p:sp>
        <p:sp>
          <p:nvSpPr>
            <p:cNvPr id="14" name="TextBox 13">
              <a:extLst>
                <a:ext uri="{FF2B5EF4-FFF2-40B4-BE49-F238E27FC236}">
                  <a16:creationId xmlns:a16="http://schemas.microsoft.com/office/drawing/2014/main" id="{41B63D35-2332-EAE2-C127-AFE69F642B9A}"/>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5" name="TextBox 14">
            <a:extLst>
              <a:ext uri="{FF2B5EF4-FFF2-40B4-BE49-F238E27FC236}">
                <a16:creationId xmlns:a16="http://schemas.microsoft.com/office/drawing/2014/main" id="{4EE5C7CE-EFD1-4E68-E774-DD5C88CC1F8E}"/>
              </a:ext>
            </a:extLst>
          </p:cNvPr>
          <p:cNvSpPr txBox="1"/>
          <p:nvPr/>
        </p:nvSpPr>
        <p:spPr>
          <a:xfrm>
            <a:off x="6625190" y="1065350"/>
            <a:ext cx="5146913" cy="338554"/>
          </a:xfrm>
          <a:prstGeom prst="rect">
            <a:avLst/>
          </a:prstGeom>
          <a:noFill/>
        </p:spPr>
        <p:txBody>
          <a:bodyPr wrap="square" rtlCol="0">
            <a:spAutoFit/>
          </a:bodyPr>
          <a:lstStyle/>
          <a:p>
            <a:r>
              <a:rPr lang="en-US" sz="1600" b="1" dirty="0">
                <a:solidFill>
                  <a:schemeClr val="bg2">
                    <a:lumMod val="50000"/>
                  </a:schemeClr>
                </a:solidFill>
              </a:rPr>
              <a:t>Top 10 Vendors with High </a:t>
            </a:r>
            <a:r>
              <a:rPr lang="en-US" sz="1600" b="1" dirty="0">
                <a:solidFill>
                  <a:schemeClr val="bg1">
                    <a:lumMod val="50000"/>
                  </a:schemeClr>
                </a:solidFill>
              </a:rPr>
              <a:t>REJECTED </a:t>
            </a:r>
            <a:r>
              <a:rPr lang="en-US" sz="1600" b="1" dirty="0">
                <a:solidFill>
                  <a:schemeClr val="bg2">
                    <a:lumMod val="50000"/>
                  </a:schemeClr>
                </a:solidFill>
              </a:rPr>
              <a:t>Manufacturing</a:t>
            </a:r>
            <a:r>
              <a:rPr lang="en-US" sz="1600" b="1" dirty="0">
                <a:solidFill>
                  <a:schemeClr val="bg1">
                    <a:lumMod val="50000"/>
                  </a:schemeClr>
                </a:solidFill>
              </a:rPr>
              <a:t> Items </a:t>
            </a:r>
          </a:p>
        </p:txBody>
      </p:sp>
      <p:sp>
        <p:nvSpPr>
          <p:cNvPr id="16" name="TextBox 15">
            <a:extLst>
              <a:ext uri="{FF2B5EF4-FFF2-40B4-BE49-F238E27FC236}">
                <a16:creationId xmlns:a16="http://schemas.microsoft.com/office/drawing/2014/main" id="{ADE2CBF9-D5C6-78A6-37F8-1044B487DCF8}"/>
              </a:ext>
            </a:extLst>
          </p:cNvPr>
          <p:cNvSpPr txBox="1"/>
          <p:nvPr/>
        </p:nvSpPr>
        <p:spPr>
          <a:xfrm>
            <a:off x="228600" y="5552661"/>
            <a:ext cx="11963400" cy="1338828"/>
          </a:xfrm>
          <a:prstGeom prst="rect">
            <a:avLst/>
          </a:prstGeom>
          <a:noFill/>
        </p:spPr>
        <p:txBody>
          <a:bodyPr wrap="square" rtlCol="0">
            <a:spAutoFit/>
          </a:bodyPr>
          <a:lstStyle/>
          <a:p>
            <a:r>
              <a:rPr lang="en-US" dirty="0"/>
              <a:t>Comments:</a:t>
            </a:r>
          </a:p>
          <a:p>
            <a:r>
              <a:rPr lang="en-US" b="0" i="0" dirty="0">
                <a:solidFill>
                  <a:srgbClr val="252423"/>
                </a:solidFill>
                <a:effectLst/>
                <a:latin typeface="Segoe UI" panose="020B0502040204020203" pitchFamily="34" charset="0"/>
              </a:rPr>
              <a:t>﻿</a:t>
            </a:r>
            <a:r>
              <a:rPr lang="en-US" sz="1500" b="0" i="0" dirty="0">
                <a:solidFill>
                  <a:srgbClr val="252423"/>
                </a:solidFill>
                <a:effectLst/>
                <a:latin typeface="Segoe UI" panose="020B0502040204020203" pitchFamily="34" charset="0"/>
              </a:rPr>
              <a:t>At 83,002, Capital Road Cycles had the highest received quantity and was 78.58% higher than Signature Cycles, which had the lowest received quantity at 46,480.</a:t>
            </a:r>
          </a:p>
          <a:p>
            <a:r>
              <a:rPr lang="en-US" sz="1500" b="0" i="0" dirty="0">
                <a:solidFill>
                  <a:srgbClr val="252423"/>
                </a:solidFill>
                <a:effectLst/>
                <a:latin typeface="Segoe UI" panose="020B0502040204020203" pitchFamily="34" charset="0"/>
              </a:rPr>
              <a:t>Capital Road Cycles accounted for 14.87% of Total received quantity</a:t>
            </a:r>
          </a:p>
          <a:p>
            <a:r>
              <a:rPr lang="en-US" sz="1500" b="1" dirty="0">
                <a:solidFill>
                  <a:srgbClr val="252423"/>
                </a:solidFill>
                <a:latin typeface="Segoe UI" panose="020B0502040204020203" pitchFamily="34" charset="0"/>
              </a:rPr>
              <a:t>NOTE: </a:t>
            </a:r>
            <a:r>
              <a:rPr lang="en-US" sz="1500" dirty="0">
                <a:solidFill>
                  <a:srgbClr val="252423"/>
                </a:solidFill>
                <a:latin typeface="Segoe UI" panose="020B0502040204020203" pitchFamily="34" charset="0"/>
              </a:rPr>
              <a:t>AHG should continue to patronize vendors with high received quantity.</a:t>
            </a:r>
            <a:endParaRPr lang="en-US" sz="1500" dirty="0"/>
          </a:p>
        </p:txBody>
      </p:sp>
    </p:spTree>
    <p:extLst>
      <p:ext uri="{BB962C8B-B14F-4D97-AF65-F5344CB8AC3E}">
        <p14:creationId xmlns:p14="http://schemas.microsoft.com/office/powerpoint/2010/main" val="267517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2E6A4-303A-6C01-586E-7F764D023BB1}"/>
              </a:ext>
            </a:extLst>
          </p:cNvPr>
          <p:cNvPicPr>
            <a:picLocks noChangeAspect="1"/>
          </p:cNvPicPr>
          <p:nvPr/>
        </p:nvPicPr>
        <p:blipFill>
          <a:blip r:embed="rId2"/>
          <a:stretch>
            <a:fillRect/>
          </a:stretch>
        </p:blipFill>
        <p:spPr>
          <a:xfrm>
            <a:off x="199785" y="1208282"/>
            <a:ext cx="6322832" cy="4237175"/>
          </a:xfrm>
          <a:prstGeom prst="rect">
            <a:avLst/>
          </a:prstGeom>
        </p:spPr>
      </p:pic>
      <p:sp>
        <p:nvSpPr>
          <p:cNvPr id="5" name="TextBox 4">
            <a:extLst>
              <a:ext uri="{FF2B5EF4-FFF2-40B4-BE49-F238E27FC236}">
                <a16:creationId xmlns:a16="http://schemas.microsoft.com/office/drawing/2014/main" id="{E391BFBA-47D5-5036-2053-6E539428E37D}"/>
              </a:ext>
            </a:extLst>
          </p:cNvPr>
          <p:cNvSpPr txBox="1"/>
          <p:nvPr/>
        </p:nvSpPr>
        <p:spPr>
          <a:xfrm>
            <a:off x="828852" y="791980"/>
            <a:ext cx="4967272" cy="461665"/>
          </a:xfrm>
          <a:prstGeom prst="rect">
            <a:avLst/>
          </a:prstGeom>
          <a:noFill/>
        </p:spPr>
        <p:txBody>
          <a:bodyPr wrap="square">
            <a:spAutoFit/>
          </a:bodyPr>
          <a:lstStyle/>
          <a:p>
            <a:r>
              <a:rPr lang="en-US" sz="2400" b="1" dirty="0">
                <a:solidFill>
                  <a:schemeClr val="bg2">
                    <a:lumMod val="50000"/>
                  </a:schemeClr>
                </a:solidFill>
              </a:rPr>
              <a:t>Transportation Cost by Ship Method</a:t>
            </a:r>
          </a:p>
        </p:txBody>
      </p:sp>
      <p:sp>
        <p:nvSpPr>
          <p:cNvPr id="4" name="TextBox 3">
            <a:extLst>
              <a:ext uri="{FF2B5EF4-FFF2-40B4-BE49-F238E27FC236}">
                <a16:creationId xmlns:a16="http://schemas.microsoft.com/office/drawing/2014/main" id="{2D3208AB-E40B-183E-DDA6-1B429DEBB66A}"/>
              </a:ext>
            </a:extLst>
          </p:cNvPr>
          <p:cNvSpPr txBox="1"/>
          <p:nvPr/>
        </p:nvSpPr>
        <p:spPr>
          <a:xfrm>
            <a:off x="1023582"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grpSp>
        <p:nvGrpSpPr>
          <p:cNvPr id="6" name="Group 5">
            <a:extLst>
              <a:ext uri="{FF2B5EF4-FFF2-40B4-BE49-F238E27FC236}">
                <a16:creationId xmlns:a16="http://schemas.microsoft.com/office/drawing/2014/main" id="{CA88E6BB-29A7-D740-E90F-A8F9D86C1FAA}"/>
              </a:ext>
            </a:extLst>
          </p:cNvPr>
          <p:cNvGrpSpPr/>
          <p:nvPr/>
        </p:nvGrpSpPr>
        <p:grpSpPr>
          <a:xfrm>
            <a:off x="11593960" y="28867"/>
            <a:ext cx="727962" cy="868538"/>
            <a:chOff x="11464038" y="33830"/>
            <a:chExt cx="661737" cy="836394"/>
          </a:xfrm>
        </p:grpSpPr>
        <p:pic>
          <p:nvPicPr>
            <p:cNvPr id="7" name="Picture 6">
              <a:extLst>
                <a:ext uri="{FF2B5EF4-FFF2-40B4-BE49-F238E27FC236}">
                  <a16:creationId xmlns:a16="http://schemas.microsoft.com/office/drawing/2014/main" id="{B902A057-245C-035D-76D6-B649A1B642E7}"/>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B1FEF208-335E-C82A-17D2-E7A27AF55B5E}"/>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 name="Oval 8">
            <a:extLst>
              <a:ext uri="{FF2B5EF4-FFF2-40B4-BE49-F238E27FC236}">
                <a16:creationId xmlns:a16="http://schemas.microsoft.com/office/drawing/2014/main" id="{C87A5452-27D3-B90A-6B72-82D6962E691C}"/>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10" name="Group 9">
            <a:extLst>
              <a:ext uri="{FF2B5EF4-FFF2-40B4-BE49-F238E27FC236}">
                <a16:creationId xmlns:a16="http://schemas.microsoft.com/office/drawing/2014/main" id="{F9AA517C-E4D6-1DD9-1EC5-31EBA445C9BE}"/>
              </a:ext>
            </a:extLst>
          </p:cNvPr>
          <p:cNvGrpSpPr/>
          <p:nvPr/>
        </p:nvGrpSpPr>
        <p:grpSpPr>
          <a:xfrm>
            <a:off x="6021500" y="25234"/>
            <a:ext cx="3043075" cy="923330"/>
            <a:chOff x="6021500" y="25234"/>
            <a:chExt cx="3043075" cy="923330"/>
          </a:xfrm>
        </p:grpSpPr>
        <p:sp>
          <p:nvSpPr>
            <p:cNvPr id="11" name="TextBox 10">
              <a:extLst>
                <a:ext uri="{FF2B5EF4-FFF2-40B4-BE49-F238E27FC236}">
                  <a16:creationId xmlns:a16="http://schemas.microsoft.com/office/drawing/2014/main" id="{338C991C-56E7-4E1A-1F6C-E71A26C47E50}"/>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Supply Chain</a:t>
              </a:r>
            </a:p>
          </p:txBody>
        </p:sp>
        <p:sp>
          <p:nvSpPr>
            <p:cNvPr id="12" name="TextBox 11">
              <a:extLst>
                <a:ext uri="{FF2B5EF4-FFF2-40B4-BE49-F238E27FC236}">
                  <a16:creationId xmlns:a16="http://schemas.microsoft.com/office/drawing/2014/main" id="{59B1B4A3-7895-655D-0327-4F8A20AD08F2}"/>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pic>
        <p:nvPicPr>
          <p:cNvPr id="15" name="Picture 14">
            <a:extLst>
              <a:ext uri="{FF2B5EF4-FFF2-40B4-BE49-F238E27FC236}">
                <a16:creationId xmlns:a16="http://schemas.microsoft.com/office/drawing/2014/main" id="{92A8FB78-82E9-946D-4C74-A65366593BFA}"/>
              </a:ext>
            </a:extLst>
          </p:cNvPr>
          <p:cNvPicPr>
            <a:picLocks noChangeAspect="1"/>
          </p:cNvPicPr>
          <p:nvPr/>
        </p:nvPicPr>
        <p:blipFill>
          <a:blip r:embed="rId4"/>
          <a:stretch>
            <a:fillRect/>
          </a:stretch>
        </p:blipFill>
        <p:spPr>
          <a:xfrm>
            <a:off x="6096000" y="1362974"/>
            <a:ext cx="6093406" cy="3515216"/>
          </a:xfrm>
          <a:prstGeom prst="rect">
            <a:avLst/>
          </a:prstGeom>
        </p:spPr>
      </p:pic>
      <p:sp>
        <p:nvSpPr>
          <p:cNvPr id="13" name="TextBox 12">
            <a:extLst>
              <a:ext uri="{FF2B5EF4-FFF2-40B4-BE49-F238E27FC236}">
                <a16:creationId xmlns:a16="http://schemas.microsoft.com/office/drawing/2014/main" id="{BCD35530-5F21-9F95-BC89-DD47CAB89583}"/>
              </a:ext>
            </a:extLst>
          </p:cNvPr>
          <p:cNvSpPr txBox="1"/>
          <p:nvPr/>
        </p:nvSpPr>
        <p:spPr>
          <a:xfrm>
            <a:off x="6702105" y="787603"/>
            <a:ext cx="4967272" cy="461665"/>
          </a:xfrm>
          <a:prstGeom prst="rect">
            <a:avLst/>
          </a:prstGeom>
          <a:noFill/>
        </p:spPr>
        <p:txBody>
          <a:bodyPr wrap="square">
            <a:spAutoFit/>
          </a:bodyPr>
          <a:lstStyle/>
          <a:p>
            <a:r>
              <a:rPr lang="en-US" sz="2400" b="1" dirty="0">
                <a:solidFill>
                  <a:schemeClr val="bg2">
                    <a:lumMod val="50000"/>
                  </a:schemeClr>
                </a:solidFill>
              </a:rPr>
              <a:t>Transportation Cost YoY</a:t>
            </a:r>
          </a:p>
        </p:txBody>
      </p:sp>
      <p:sp>
        <p:nvSpPr>
          <p:cNvPr id="2" name="TextBox 1">
            <a:extLst>
              <a:ext uri="{FF2B5EF4-FFF2-40B4-BE49-F238E27FC236}">
                <a16:creationId xmlns:a16="http://schemas.microsoft.com/office/drawing/2014/main" id="{AC632D00-5E94-4AB8-CDC3-426576AFA1B3}"/>
              </a:ext>
            </a:extLst>
          </p:cNvPr>
          <p:cNvSpPr txBox="1"/>
          <p:nvPr/>
        </p:nvSpPr>
        <p:spPr>
          <a:xfrm>
            <a:off x="199785" y="5122291"/>
            <a:ext cx="11632096" cy="1446550"/>
          </a:xfrm>
          <a:prstGeom prst="rect">
            <a:avLst/>
          </a:prstGeom>
          <a:noFill/>
        </p:spPr>
        <p:txBody>
          <a:bodyPr wrap="square" rtlCol="0">
            <a:spAutoFit/>
          </a:bodyPr>
          <a:lstStyle/>
          <a:p>
            <a:r>
              <a:rPr lang="en-US" dirty="0"/>
              <a:t>Comments</a:t>
            </a:r>
          </a:p>
          <a:p>
            <a:r>
              <a:rPr lang="en-US" b="1" dirty="0"/>
              <a:t>Transportation Cost : </a:t>
            </a:r>
            <a:r>
              <a:rPr lang="en-US" b="1" i="0" dirty="0">
                <a:solidFill>
                  <a:srgbClr val="252423"/>
                </a:solidFill>
                <a:effectLst/>
                <a:latin typeface="Segoe UI" panose="020B0502040204020203" pitchFamily="34" charset="0"/>
              </a:rPr>
              <a:t>﻿</a:t>
            </a:r>
            <a:r>
              <a:rPr lang="en-US" sz="1600" b="0" i="0" dirty="0">
                <a:solidFill>
                  <a:srgbClr val="252423"/>
                </a:solidFill>
                <a:effectLst/>
                <a:latin typeface="Segoe UI" panose="020B0502040204020203" pitchFamily="34" charset="0"/>
              </a:rPr>
              <a:t>At 23,815.75, OVERNIGHT J-FAST had the highest  Ship rate and was 923.65% higher than XRQ – Truck Ground, which had the lowest Total Ship Base at 2,326.55</a:t>
            </a:r>
            <a:endParaRPr lang="en-US" sz="1600" dirty="0"/>
          </a:p>
          <a:p>
            <a:r>
              <a:rPr lang="en-US" b="1" dirty="0"/>
              <a:t>NOTE: </a:t>
            </a:r>
            <a:r>
              <a:rPr lang="en-US" dirty="0"/>
              <a:t>AHG should consider carrying out consolidated freight shipment, negotiate and build a better relationship with other carries so they can obtain discounts and reduce cost.</a:t>
            </a:r>
            <a:endParaRPr lang="en-US" b="1" dirty="0"/>
          </a:p>
        </p:txBody>
      </p:sp>
    </p:spTree>
    <p:extLst>
      <p:ext uri="{BB962C8B-B14F-4D97-AF65-F5344CB8AC3E}">
        <p14:creationId xmlns:p14="http://schemas.microsoft.com/office/powerpoint/2010/main" val="401870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00D0E6-8B62-1FC1-BD5A-98EE1F0159B1}"/>
              </a:ext>
            </a:extLst>
          </p:cNvPr>
          <p:cNvSpPr txBox="1"/>
          <p:nvPr/>
        </p:nvSpPr>
        <p:spPr>
          <a:xfrm>
            <a:off x="1093462" y="25751"/>
            <a:ext cx="4019960" cy="646331"/>
          </a:xfrm>
          <a:prstGeom prst="rect">
            <a:avLst/>
          </a:prstGeom>
          <a:noFill/>
        </p:spPr>
        <p:txBody>
          <a:bodyPr wrap="square" rtlCol="0">
            <a:spAutoFit/>
          </a:bodyPr>
          <a:lstStyle/>
          <a:p>
            <a:r>
              <a:rPr lang="en-US" sz="3600" b="1" dirty="0">
                <a:solidFill>
                  <a:schemeClr val="bg1">
                    <a:lumMod val="50000"/>
                  </a:schemeClr>
                </a:solidFill>
              </a:rPr>
              <a:t>Executive Summary</a:t>
            </a:r>
          </a:p>
        </p:txBody>
      </p:sp>
      <p:sp>
        <p:nvSpPr>
          <p:cNvPr id="4" name="Oval 3">
            <a:extLst>
              <a:ext uri="{FF2B5EF4-FFF2-40B4-BE49-F238E27FC236}">
                <a16:creationId xmlns:a16="http://schemas.microsoft.com/office/drawing/2014/main" id="{26176A3B-6A03-2A56-1DC5-AAA8E6BBEB16}"/>
              </a:ext>
            </a:extLst>
          </p:cNvPr>
          <p:cNvSpPr/>
          <p:nvPr/>
        </p:nvSpPr>
        <p:spPr>
          <a:xfrm>
            <a:off x="126925" y="156412"/>
            <a:ext cx="637674" cy="385010"/>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2</a:t>
            </a:r>
          </a:p>
        </p:txBody>
      </p:sp>
      <p:sp>
        <p:nvSpPr>
          <p:cNvPr id="5" name="TextBox 4">
            <a:extLst>
              <a:ext uri="{FF2B5EF4-FFF2-40B4-BE49-F238E27FC236}">
                <a16:creationId xmlns:a16="http://schemas.microsoft.com/office/drawing/2014/main" id="{11AB0891-1FF9-7C55-FD3E-55086BE565E5}"/>
              </a:ext>
            </a:extLst>
          </p:cNvPr>
          <p:cNvSpPr txBox="1"/>
          <p:nvPr/>
        </p:nvSpPr>
        <p:spPr>
          <a:xfrm>
            <a:off x="301539" y="922939"/>
            <a:ext cx="11375857" cy="5909310"/>
          </a:xfrm>
          <a:prstGeom prst="rect">
            <a:avLst/>
          </a:prstGeom>
          <a:noFill/>
        </p:spPr>
        <p:txBody>
          <a:bodyPr wrap="square" rtlCol="0">
            <a:spAutoFit/>
          </a:bodyPr>
          <a:lstStyle/>
          <a:p>
            <a:pPr marL="285750" indent="-285750">
              <a:buFont typeface="Wingdings" panose="05000000000000000000" pitchFamily="2" charset="2"/>
              <a:buChar char="§"/>
            </a:pPr>
            <a:r>
              <a:rPr lang="en-GB" dirty="0">
                <a:solidFill>
                  <a:srgbClr val="343742"/>
                </a:solidFill>
              </a:rPr>
              <a:t>AHG</a:t>
            </a:r>
            <a:r>
              <a:rPr lang="en-GB" b="0" i="0" dirty="0">
                <a:solidFill>
                  <a:srgbClr val="343742"/>
                </a:solidFill>
                <a:effectLst/>
              </a:rPr>
              <a:t> is an established bicycle specialty store, offering retail sales of new bicycles, parts and accessories, clothing, and component.</a:t>
            </a:r>
          </a:p>
          <a:p>
            <a:pPr marL="285750" indent="-285750">
              <a:buFont typeface="Wingdings" panose="05000000000000000000" pitchFamily="2" charset="2"/>
              <a:buChar char="§"/>
            </a:pPr>
            <a:r>
              <a:rPr lang="en-GB" dirty="0">
                <a:solidFill>
                  <a:srgbClr val="343742"/>
                </a:solidFill>
              </a:rPr>
              <a:t>This analysis shows the financial plan using a business intelligence tool. This fact-finding is to ascertain how </a:t>
            </a:r>
            <a:r>
              <a:rPr lang="en-GB" altLang="en-US" sz="1800" dirty="0">
                <a:solidFill>
                  <a:srgbClr val="C00000"/>
                </a:solidFill>
                <a:cs typeface="Arial" panose="020B0604020202020204" pitchFamily="34" charset="0"/>
              </a:rPr>
              <a:t>AHG has been experiencing a shift in the marketplace towards digital as well as a change in customer demographic, possibly leading to declining in its store sales</a:t>
            </a:r>
            <a:r>
              <a:rPr lang="en-GB" altLang="en-US" sz="1800" dirty="0">
                <a:solidFill>
                  <a:srgbClr val="404040"/>
                </a:solidFill>
                <a:cs typeface="Arial" panose="020B0604020202020204" pitchFamily="34" charset="0"/>
              </a:rPr>
              <a:t>. </a:t>
            </a:r>
            <a:endParaRPr lang="en-US" dirty="0"/>
          </a:p>
          <a:p>
            <a:pPr marL="285750" indent="-285750">
              <a:buFont typeface="Wingdings" panose="05000000000000000000" pitchFamily="2" charset="2"/>
              <a:buChar char="§"/>
            </a:pPr>
            <a:r>
              <a:rPr lang="en-US" dirty="0"/>
              <a:t>This report shows that Across the globe, AHG sales have grown 98% from the end of 2011 to 2013 (62% Online and 118% Reseller).</a:t>
            </a:r>
            <a:br>
              <a:rPr lang="en-US" dirty="0"/>
            </a:br>
            <a:endParaRPr lang="en-US" dirty="0"/>
          </a:p>
          <a:p>
            <a:pPr marL="285750" indent="-285750">
              <a:buFont typeface="Wingdings" panose="05000000000000000000" pitchFamily="2" charset="2"/>
              <a:buChar char="§"/>
            </a:pPr>
            <a:r>
              <a:rPr lang="en-US" dirty="0"/>
              <a:t>There is a clear drift between </a:t>
            </a:r>
            <a:r>
              <a:rPr lang="en-US" b="1" dirty="0"/>
              <a:t>May 2013 and July 2013,  </a:t>
            </a:r>
            <a:r>
              <a:rPr lang="en-US" dirty="0"/>
              <a:t>With Australia leading the regions with 35.79% of profit</a:t>
            </a:r>
            <a:r>
              <a:rPr lang="en-US" b="1" dirty="0"/>
              <a:t>, </a:t>
            </a:r>
            <a:r>
              <a:rPr lang="en-US" dirty="0"/>
              <a:t>the percentage of Online transactions increased by 360%.</a:t>
            </a:r>
            <a:br>
              <a:rPr lang="en-US" dirty="0"/>
            </a:br>
            <a:r>
              <a:rPr lang="en-US" dirty="0"/>
              <a:t> </a:t>
            </a:r>
          </a:p>
          <a:p>
            <a:pPr marL="285750" indent="-285750">
              <a:buFont typeface="Wingdings" panose="05000000000000000000" pitchFamily="2" charset="2"/>
              <a:buChar char="§"/>
            </a:pPr>
            <a:r>
              <a:rPr lang="en-US" dirty="0"/>
              <a:t>This shift was achievable by </a:t>
            </a:r>
            <a:r>
              <a:rPr lang="en-GB" dirty="0"/>
              <a:t>introducing product categories like Accessories and clothing, which were widely accepted and increased</a:t>
            </a:r>
            <a:r>
              <a:rPr lang="en-US" dirty="0"/>
              <a:t> transaction sales. Additionally, </a:t>
            </a:r>
            <a:r>
              <a:rPr lang="en-GB" dirty="0"/>
              <a:t>as of November 2013, a change in the bicycle segment is seen, surpassing online sales to reseller channels.</a:t>
            </a:r>
          </a:p>
          <a:p>
            <a:endParaRPr lang="en-GB" dirty="0"/>
          </a:p>
          <a:p>
            <a:pPr marL="285750" indent="-285750">
              <a:buFont typeface="Wingdings" panose="05000000000000000000" pitchFamily="2" charset="2"/>
              <a:buChar char="§"/>
            </a:pPr>
            <a:r>
              <a:rPr lang="en-GB" dirty="0"/>
              <a:t>To have a comprehensible discernment, the use of charts were used to understand the analysis in Customer Demography like </a:t>
            </a:r>
            <a:r>
              <a:rPr lang="en-GB" b="1" dirty="0"/>
              <a:t>Income Earners, Gender, Occupation, Marital status, Commuter Distance, No of Children, and Education. </a:t>
            </a:r>
            <a:r>
              <a:rPr lang="en-GB" dirty="0"/>
              <a:t> The highest volume of sales (%) was recorded in Education.</a:t>
            </a:r>
          </a:p>
          <a:p>
            <a:pPr marL="285750" indent="-285750">
              <a:buFont typeface="Wingdings" panose="05000000000000000000" pitchFamily="2" charset="2"/>
              <a:buChar char="§"/>
            </a:pPr>
            <a:endParaRPr lang="en-GB" dirty="0"/>
          </a:p>
          <a:p>
            <a:br>
              <a:rPr lang="en-US" dirty="0"/>
            </a:br>
            <a:endParaRPr lang="en-US" dirty="0"/>
          </a:p>
        </p:txBody>
      </p:sp>
      <p:grpSp>
        <p:nvGrpSpPr>
          <p:cNvPr id="6" name="Group 5">
            <a:extLst>
              <a:ext uri="{FF2B5EF4-FFF2-40B4-BE49-F238E27FC236}">
                <a16:creationId xmlns:a16="http://schemas.microsoft.com/office/drawing/2014/main" id="{E0ADC00F-6006-EC50-F032-8EE119D09641}"/>
              </a:ext>
            </a:extLst>
          </p:cNvPr>
          <p:cNvGrpSpPr/>
          <p:nvPr/>
        </p:nvGrpSpPr>
        <p:grpSpPr>
          <a:xfrm>
            <a:off x="11469629" y="70597"/>
            <a:ext cx="727962" cy="868538"/>
            <a:chOff x="11464038" y="33830"/>
            <a:chExt cx="661737" cy="836394"/>
          </a:xfrm>
        </p:grpSpPr>
        <p:pic>
          <p:nvPicPr>
            <p:cNvPr id="7" name="Picture 6">
              <a:extLst>
                <a:ext uri="{FF2B5EF4-FFF2-40B4-BE49-F238E27FC236}">
                  <a16:creationId xmlns:a16="http://schemas.microsoft.com/office/drawing/2014/main" id="{6DC383E2-603B-62D7-013B-376D23A8F3E0}"/>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8B9EFFB3-1697-4B1A-A3D4-35F94F8182FD}"/>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Tree>
    <p:extLst>
      <p:ext uri="{BB962C8B-B14F-4D97-AF65-F5344CB8AC3E}">
        <p14:creationId xmlns:p14="http://schemas.microsoft.com/office/powerpoint/2010/main" val="2705867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A5D992-1424-6CC4-F09F-80550C3D37F5}"/>
              </a:ext>
            </a:extLst>
          </p:cNvPr>
          <p:cNvPicPr>
            <a:picLocks noChangeAspect="1"/>
          </p:cNvPicPr>
          <p:nvPr/>
        </p:nvPicPr>
        <p:blipFill>
          <a:blip r:embed="rId2"/>
          <a:stretch>
            <a:fillRect/>
          </a:stretch>
        </p:blipFill>
        <p:spPr>
          <a:xfrm>
            <a:off x="228600" y="1286730"/>
            <a:ext cx="9512490" cy="4409793"/>
          </a:xfrm>
          <a:prstGeom prst="rect">
            <a:avLst/>
          </a:prstGeom>
        </p:spPr>
      </p:pic>
      <p:sp>
        <p:nvSpPr>
          <p:cNvPr id="4" name="TextBox 3">
            <a:extLst>
              <a:ext uri="{FF2B5EF4-FFF2-40B4-BE49-F238E27FC236}">
                <a16:creationId xmlns:a16="http://schemas.microsoft.com/office/drawing/2014/main" id="{4650D007-AB57-E9FB-32F4-3030230B9C8B}"/>
              </a:ext>
            </a:extLst>
          </p:cNvPr>
          <p:cNvSpPr txBox="1"/>
          <p:nvPr/>
        </p:nvSpPr>
        <p:spPr>
          <a:xfrm>
            <a:off x="1023582" y="270652"/>
            <a:ext cx="5172501" cy="523220"/>
          </a:xfrm>
          <a:prstGeom prst="rect">
            <a:avLst/>
          </a:prstGeom>
          <a:noFill/>
        </p:spPr>
        <p:txBody>
          <a:bodyPr wrap="square" rtlCol="0">
            <a:spAutoFit/>
          </a:bodyPr>
          <a:lstStyle/>
          <a:p>
            <a:r>
              <a:rPr lang="en-US" sz="2800" b="1" dirty="0">
                <a:solidFill>
                  <a:schemeClr val="tx2">
                    <a:lumMod val="60000"/>
                    <a:lumOff val="40000"/>
                  </a:schemeClr>
                </a:solidFill>
                <a:latin typeface="+mj-lt"/>
              </a:rPr>
              <a:t>Which areas AHG should improve?</a:t>
            </a:r>
          </a:p>
        </p:txBody>
      </p:sp>
      <p:grpSp>
        <p:nvGrpSpPr>
          <p:cNvPr id="5" name="Group 4">
            <a:extLst>
              <a:ext uri="{FF2B5EF4-FFF2-40B4-BE49-F238E27FC236}">
                <a16:creationId xmlns:a16="http://schemas.microsoft.com/office/drawing/2014/main" id="{8340E6A8-74DA-D68E-F24B-AC9918FD7277}"/>
              </a:ext>
            </a:extLst>
          </p:cNvPr>
          <p:cNvGrpSpPr/>
          <p:nvPr/>
        </p:nvGrpSpPr>
        <p:grpSpPr>
          <a:xfrm>
            <a:off x="11593960" y="28867"/>
            <a:ext cx="727962" cy="868538"/>
            <a:chOff x="11464038" y="33830"/>
            <a:chExt cx="661737" cy="836394"/>
          </a:xfrm>
        </p:grpSpPr>
        <p:pic>
          <p:nvPicPr>
            <p:cNvPr id="6" name="Picture 5">
              <a:extLst>
                <a:ext uri="{FF2B5EF4-FFF2-40B4-BE49-F238E27FC236}">
                  <a16:creationId xmlns:a16="http://schemas.microsoft.com/office/drawing/2014/main" id="{7B4B44D0-0972-65C0-50E6-BA34FFE36394}"/>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5A994B5A-7B7C-800C-386C-B14C12AFB4DC}"/>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8" name="Oval 7">
            <a:extLst>
              <a:ext uri="{FF2B5EF4-FFF2-40B4-BE49-F238E27FC236}">
                <a16:creationId xmlns:a16="http://schemas.microsoft.com/office/drawing/2014/main" id="{83CD5692-95B2-C428-DFC8-F396F46B240F}"/>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9" name="Group 8">
            <a:extLst>
              <a:ext uri="{FF2B5EF4-FFF2-40B4-BE49-F238E27FC236}">
                <a16:creationId xmlns:a16="http://schemas.microsoft.com/office/drawing/2014/main" id="{652AFF51-5C3D-8BCB-4BE3-5F642A930FDE}"/>
              </a:ext>
            </a:extLst>
          </p:cNvPr>
          <p:cNvGrpSpPr/>
          <p:nvPr/>
        </p:nvGrpSpPr>
        <p:grpSpPr>
          <a:xfrm>
            <a:off x="6021500" y="25234"/>
            <a:ext cx="3043075" cy="923330"/>
            <a:chOff x="6021500" y="25234"/>
            <a:chExt cx="3043075" cy="923330"/>
          </a:xfrm>
        </p:grpSpPr>
        <p:sp>
          <p:nvSpPr>
            <p:cNvPr id="10" name="TextBox 9">
              <a:extLst>
                <a:ext uri="{FF2B5EF4-FFF2-40B4-BE49-F238E27FC236}">
                  <a16:creationId xmlns:a16="http://schemas.microsoft.com/office/drawing/2014/main" id="{7FE06610-1A21-5B89-1D91-344DB1489F4B}"/>
                </a:ext>
              </a:extLst>
            </p:cNvPr>
            <p:cNvSpPr txBox="1"/>
            <p:nvPr/>
          </p:nvSpPr>
          <p:spPr>
            <a:xfrm>
              <a:off x="6421459" y="209097"/>
              <a:ext cx="2643116" cy="584775"/>
            </a:xfrm>
            <a:prstGeom prst="rect">
              <a:avLst/>
            </a:prstGeom>
            <a:noFill/>
          </p:spPr>
          <p:txBody>
            <a:bodyPr wrap="square" rtlCol="0">
              <a:spAutoFit/>
            </a:bodyPr>
            <a:lstStyle/>
            <a:p>
              <a:r>
                <a:rPr lang="en-US" sz="3200" dirty="0">
                  <a:solidFill>
                    <a:srgbClr val="210791"/>
                  </a:solidFill>
                </a:rPr>
                <a:t>Supply Chain</a:t>
              </a:r>
            </a:p>
          </p:txBody>
        </p:sp>
        <p:sp>
          <p:nvSpPr>
            <p:cNvPr id="11" name="TextBox 10">
              <a:extLst>
                <a:ext uri="{FF2B5EF4-FFF2-40B4-BE49-F238E27FC236}">
                  <a16:creationId xmlns:a16="http://schemas.microsoft.com/office/drawing/2014/main" id="{DA9C6222-433E-230D-9329-F46110863CF4}"/>
                </a:ext>
              </a:extLst>
            </p:cNvPr>
            <p:cNvSpPr txBox="1"/>
            <p:nvPr/>
          </p:nvSpPr>
          <p:spPr>
            <a:xfrm>
              <a:off x="6021500" y="25234"/>
              <a:ext cx="399959" cy="923330"/>
            </a:xfrm>
            <a:prstGeom prst="rect">
              <a:avLst/>
            </a:prstGeom>
            <a:noFill/>
          </p:spPr>
          <p:txBody>
            <a:bodyPr wrap="square" rtlCol="0">
              <a:spAutoFit/>
            </a:bodyPr>
            <a:lstStyle/>
            <a:p>
              <a:r>
                <a:rPr lang="en-US" sz="5400" dirty="0">
                  <a:solidFill>
                    <a:srgbClr val="210791"/>
                  </a:solidFill>
                </a:rPr>
                <a:t>-</a:t>
              </a:r>
            </a:p>
          </p:txBody>
        </p:sp>
      </p:grpSp>
      <p:sp>
        <p:nvSpPr>
          <p:cNvPr id="12" name="TextBox 11">
            <a:extLst>
              <a:ext uri="{FF2B5EF4-FFF2-40B4-BE49-F238E27FC236}">
                <a16:creationId xmlns:a16="http://schemas.microsoft.com/office/drawing/2014/main" id="{0FE61291-FADC-76D5-89DD-321C8C574434}"/>
              </a:ext>
            </a:extLst>
          </p:cNvPr>
          <p:cNvSpPr txBox="1"/>
          <p:nvPr/>
        </p:nvSpPr>
        <p:spPr>
          <a:xfrm>
            <a:off x="319960" y="763510"/>
            <a:ext cx="8598089" cy="523220"/>
          </a:xfrm>
          <a:prstGeom prst="rect">
            <a:avLst/>
          </a:prstGeom>
          <a:noFill/>
        </p:spPr>
        <p:txBody>
          <a:bodyPr wrap="square" rtlCol="0">
            <a:spAutoFit/>
          </a:bodyPr>
          <a:lstStyle/>
          <a:p>
            <a:r>
              <a:rPr lang="en-US" sz="2800" b="1" dirty="0">
                <a:solidFill>
                  <a:schemeClr val="bg2">
                    <a:lumMod val="50000"/>
                  </a:schemeClr>
                </a:solidFill>
              </a:rPr>
              <a:t>Vendors Delivery Status of Manufacturing Items to AHG</a:t>
            </a:r>
          </a:p>
        </p:txBody>
      </p:sp>
      <p:sp>
        <p:nvSpPr>
          <p:cNvPr id="13" name="TextBox 12">
            <a:extLst>
              <a:ext uri="{FF2B5EF4-FFF2-40B4-BE49-F238E27FC236}">
                <a16:creationId xmlns:a16="http://schemas.microsoft.com/office/drawing/2014/main" id="{808333CB-B171-F592-3AF5-1894D5BF2EDD}"/>
              </a:ext>
            </a:extLst>
          </p:cNvPr>
          <p:cNvSpPr txBox="1"/>
          <p:nvPr/>
        </p:nvSpPr>
        <p:spPr>
          <a:xfrm>
            <a:off x="132522" y="5503783"/>
            <a:ext cx="12056884" cy="1107996"/>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600" b="0" i="0" dirty="0">
                <a:solidFill>
                  <a:srgbClr val="252423"/>
                </a:solidFill>
                <a:effectLst/>
              </a:rPr>
              <a:t>Late Delivery and Early Delivery diverged the most when the Vendor was Jeff's Sporting Goods, when Late Delivery were 7,850 higher than Early Delivery.﻿</a:t>
            </a:r>
            <a:endParaRPr lang="en-US" sz="1600" dirty="0"/>
          </a:p>
          <a:p>
            <a:pPr marL="285750" indent="-285750">
              <a:buFont typeface="Arial" panose="020B0604020202020204" pitchFamily="34" charset="0"/>
              <a:buChar char="•"/>
            </a:pPr>
            <a:r>
              <a:rPr lang="en-US" sz="1600" dirty="0"/>
              <a:t>AHG should reconsider doing business with vendors with late delivery status.</a:t>
            </a:r>
          </a:p>
        </p:txBody>
      </p:sp>
    </p:spTree>
    <p:extLst>
      <p:ext uri="{BB962C8B-B14F-4D97-AF65-F5344CB8AC3E}">
        <p14:creationId xmlns:p14="http://schemas.microsoft.com/office/powerpoint/2010/main" val="4033962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951B86B-09BC-1C5A-FF52-EC50062E0CFD}"/>
              </a:ext>
            </a:extLst>
          </p:cNvPr>
          <p:cNvPicPr>
            <a:picLocks noChangeAspect="1"/>
          </p:cNvPicPr>
          <p:nvPr/>
        </p:nvPicPr>
        <p:blipFill>
          <a:blip r:embed="rId2">
            <a:alphaModFix amt="5000"/>
          </a:blip>
          <a:stretch>
            <a:fillRect/>
          </a:stretch>
        </p:blipFill>
        <p:spPr>
          <a:xfrm>
            <a:off x="0" y="0"/>
            <a:ext cx="12192000" cy="6844251"/>
          </a:xfrm>
          <a:prstGeom prst="rect">
            <a:avLst/>
          </a:prstGeom>
          <a:ln>
            <a:solidFill>
              <a:schemeClr val="accent1"/>
            </a:solidFill>
          </a:ln>
        </p:spPr>
      </p:pic>
      <p:pic>
        <p:nvPicPr>
          <p:cNvPr id="5" name="Picture 4">
            <a:extLst>
              <a:ext uri="{FF2B5EF4-FFF2-40B4-BE49-F238E27FC236}">
                <a16:creationId xmlns:a16="http://schemas.microsoft.com/office/drawing/2014/main" id="{7980B3CE-90BE-0322-0286-ED420E207024}"/>
              </a:ext>
            </a:extLst>
          </p:cNvPr>
          <p:cNvPicPr>
            <a:picLocks noChangeAspect="1"/>
          </p:cNvPicPr>
          <p:nvPr/>
        </p:nvPicPr>
        <p:blipFill>
          <a:blip r:embed="rId3"/>
          <a:stretch>
            <a:fillRect/>
          </a:stretch>
        </p:blipFill>
        <p:spPr>
          <a:xfrm>
            <a:off x="6742940" y="2981739"/>
            <a:ext cx="5449060" cy="3670852"/>
          </a:xfrm>
          <a:prstGeom prst="rect">
            <a:avLst/>
          </a:prstGeom>
          <a:noFill/>
          <a:ln>
            <a:solidFill>
              <a:srgbClr val="FFFFFF"/>
            </a:solidFill>
          </a:ln>
        </p:spPr>
      </p:pic>
      <p:grpSp>
        <p:nvGrpSpPr>
          <p:cNvPr id="6" name="Group 5">
            <a:extLst>
              <a:ext uri="{FF2B5EF4-FFF2-40B4-BE49-F238E27FC236}">
                <a16:creationId xmlns:a16="http://schemas.microsoft.com/office/drawing/2014/main" id="{51EB9FE9-8F2F-3B64-A61D-8D0A6AA9715E}"/>
              </a:ext>
            </a:extLst>
          </p:cNvPr>
          <p:cNvGrpSpPr/>
          <p:nvPr/>
        </p:nvGrpSpPr>
        <p:grpSpPr>
          <a:xfrm>
            <a:off x="11593960" y="28867"/>
            <a:ext cx="727962" cy="868538"/>
            <a:chOff x="11464038" y="33830"/>
            <a:chExt cx="661737" cy="836394"/>
          </a:xfrm>
        </p:grpSpPr>
        <p:pic>
          <p:nvPicPr>
            <p:cNvPr id="7" name="Picture 6">
              <a:extLst>
                <a:ext uri="{FF2B5EF4-FFF2-40B4-BE49-F238E27FC236}">
                  <a16:creationId xmlns:a16="http://schemas.microsoft.com/office/drawing/2014/main" id="{C4BE98EA-9E21-F6B3-9980-110B13830CAE}"/>
                </a:ext>
              </a:extLst>
            </p:cNvPr>
            <p:cNvPicPr>
              <a:picLocks noChangeAspect="1"/>
            </p:cNvPicPr>
            <p:nvPr/>
          </p:nvPicPr>
          <p:blipFill>
            <a:blip r:embed="rId4"/>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7DEF00AC-799B-D90C-F8B1-31B51EA5E8B7}"/>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 name="Oval 8">
            <a:extLst>
              <a:ext uri="{FF2B5EF4-FFF2-40B4-BE49-F238E27FC236}">
                <a16:creationId xmlns:a16="http://schemas.microsoft.com/office/drawing/2014/main" id="{CDCA73CB-05C0-FA1A-5E0D-1401CE3F33C4}"/>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13" name="TextBox 12">
            <a:extLst>
              <a:ext uri="{FF2B5EF4-FFF2-40B4-BE49-F238E27FC236}">
                <a16:creationId xmlns:a16="http://schemas.microsoft.com/office/drawing/2014/main" id="{04366659-B754-0B16-2178-B2730CDDEA12}"/>
              </a:ext>
            </a:extLst>
          </p:cNvPr>
          <p:cNvSpPr txBox="1"/>
          <p:nvPr/>
        </p:nvSpPr>
        <p:spPr>
          <a:xfrm>
            <a:off x="1064787" y="189519"/>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14" name="TextBox 13">
            <a:extLst>
              <a:ext uri="{FF2B5EF4-FFF2-40B4-BE49-F238E27FC236}">
                <a16:creationId xmlns:a16="http://schemas.microsoft.com/office/drawing/2014/main" id="{4958F0A4-CAD8-7CA3-FC47-315439841876}"/>
              </a:ext>
            </a:extLst>
          </p:cNvPr>
          <p:cNvSpPr txBox="1"/>
          <p:nvPr/>
        </p:nvSpPr>
        <p:spPr>
          <a:xfrm>
            <a:off x="1068834" y="5920749"/>
            <a:ext cx="5674106" cy="646331"/>
          </a:xfrm>
          <a:prstGeom prst="rect">
            <a:avLst/>
          </a:prstGeom>
          <a:noFill/>
        </p:spPr>
        <p:txBody>
          <a:bodyPr wrap="square" rtlCol="0">
            <a:spAutoFit/>
          </a:bodyPr>
          <a:lstStyle/>
          <a:p>
            <a:r>
              <a:rPr lang="en-US" sz="3600" b="1" dirty="0"/>
              <a:t>Market Share &amp; Competitors</a:t>
            </a:r>
          </a:p>
        </p:txBody>
      </p:sp>
      <p:sp>
        <p:nvSpPr>
          <p:cNvPr id="15" name="Oval 14">
            <a:extLst>
              <a:ext uri="{FF2B5EF4-FFF2-40B4-BE49-F238E27FC236}">
                <a16:creationId xmlns:a16="http://schemas.microsoft.com/office/drawing/2014/main" id="{BBC8786F-A44A-4D7D-1EDB-5525CF70EBFE}"/>
              </a:ext>
            </a:extLst>
          </p:cNvPr>
          <p:cNvSpPr/>
          <p:nvPr/>
        </p:nvSpPr>
        <p:spPr>
          <a:xfrm>
            <a:off x="273217" y="5993874"/>
            <a:ext cx="791570" cy="57320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00000"/>
                </a:solidFill>
              </a:rPr>
              <a:t>4</a:t>
            </a:r>
          </a:p>
        </p:txBody>
      </p:sp>
    </p:spTree>
    <p:extLst>
      <p:ext uri="{BB962C8B-B14F-4D97-AF65-F5344CB8AC3E}">
        <p14:creationId xmlns:p14="http://schemas.microsoft.com/office/powerpoint/2010/main" val="1476365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BDECF-9A7B-5799-C656-825B99D40ABB}"/>
              </a:ext>
            </a:extLst>
          </p:cNvPr>
          <p:cNvPicPr>
            <a:picLocks noChangeAspect="1"/>
          </p:cNvPicPr>
          <p:nvPr/>
        </p:nvPicPr>
        <p:blipFill>
          <a:blip r:embed="rId2"/>
          <a:stretch>
            <a:fillRect/>
          </a:stretch>
        </p:blipFill>
        <p:spPr>
          <a:xfrm>
            <a:off x="0" y="-245660"/>
            <a:ext cx="12192000" cy="6858000"/>
          </a:xfrm>
          <a:prstGeom prst="rect">
            <a:avLst/>
          </a:prstGeom>
        </p:spPr>
      </p:pic>
      <p:cxnSp>
        <p:nvCxnSpPr>
          <p:cNvPr id="5" name="Straight Arrow Connector 4">
            <a:extLst>
              <a:ext uri="{FF2B5EF4-FFF2-40B4-BE49-F238E27FC236}">
                <a16:creationId xmlns:a16="http://schemas.microsoft.com/office/drawing/2014/main" id="{523BE709-728C-8159-F656-9630968B488C}"/>
              </a:ext>
            </a:extLst>
          </p:cNvPr>
          <p:cNvCxnSpPr>
            <a:cxnSpLocks/>
          </p:cNvCxnSpPr>
          <p:nvPr/>
        </p:nvCxnSpPr>
        <p:spPr>
          <a:xfrm flipV="1">
            <a:off x="5590463" y="3984293"/>
            <a:ext cx="505537" cy="669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289B08B-70F9-810A-4460-CD880FFF442C}"/>
              </a:ext>
            </a:extLst>
          </p:cNvPr>
          <p:cNvCxnSpPr>
            <a:cxnSpLocks/>
          </p:cNvCxnSpPr>
          <p:nvPr/>
        </p:nvCxnSpPr>
        <p:spPr>
          <a:xfrm flipH="1" flipV="1">
            <a:off x="2233685" y="4908188"/>
            <a:ext cx="475397" cy="462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BBDF5BC-D1EC-D653-24B3-FFE0B164A487}"/>
              </a:ext>
            </a:extLst>
          </p:cNvPr>
          <p:cNvCxnSpPr>
            <a:cxnSpLocks/>
          </p:cNvCxnSpPr>
          <p:nvPr/>
        </p:nvCxnSpPr>
        <p:spPr>
          <a:xfrm flipH="1">
            <a:off x="9567081" y="2215487"/>
            <a:ext cx="700585" cy="636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F8FA201-ACF5-D494-36E7-F3B352B616C0}"/>
              </a:ext>
            </a:extLst>
          </p:cNvPr>
          <p:cNvCxnSpPr>
            <a:cxnSpLocks/>
          </p:cNvCxnSpPr>
          <p:nvPr/>
        </p:nvCxnSpPr>
        <p:spPr>
          <a:xfrm>
            <a:off x="5486400" y="1402469"/>
            <a:ext cx="208127" cy="434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0E06ED2-3A73-2B32-D087-5736B9FE0591}"/>
              </a:ext>
            </a:extLst>
          </p:cNvPr>
          <p:cNvPicPr>
            <a:picLocks noChangeAspect="1"/>
          </p:cNvPicPr>
          <p:nvPr/>
        </p:nvPicPr>
        <p:blipFill>
          <a:blip r:embed="rId3"/>
          <a:stretch>
            <a:fillRect/>
          </a:stretch>
        </p:blipFill>
        <p:spPr>
          <a:xfrm>
            <a:off x="4183039" y="514629"/>
            <a:ext cx="1743318" cy="685896"/>
          </a:xfrm>
          <a:prstGeom prst="rect">
            <a:avLst/>
          </a:prstGeom>
        </p:spPr>
      </p:pic>
      <p:pic>
        <p:nvPicPr>
          <p:cNvPr id="16" name="Picture 15">
            <a:extLst>
              <a:ext uri="{FF2B5EF4-FFF2-40B4-BE49-F238E27FC236}">
                <a16:creationId xmlns:a16="http://schemas.microsoft.com/office/drawing/2014/main" id="{0173819F-CA72-98AA-B1C9-82700EF2A531}"/>
              </a:ext>
            </a:extLst>
          </p:cNvPr>
          <p:cNvPicPr>
            <a:picLocks noChangeAspect="1"/>
          </p:cNvPicPr>
          <p:nvPr/>
        </p:nvPicPr>
        <p:blipFill>
          <a:blip r:embed="rId4"/>
          <a:stretch>
            <a:fillRect/>
          </a:stretch>
        </p:blipFill>
        <p:spPr>
          <a:xfrm>
            <a:off x="4404363" y="4740066"/>
            <a:ext cx="2372200" cy="647790"/>
          </a:xfrm>
          <a:prstGeom prst="rect">
            <a:avLst/>
          </a:prstGeom>
        </p:spPr>
      </p:pic>
      <p:pic>
        <p:nvPicPr>
          <p:cNvPr id="20" name="Picture 19">
            <a:extLst>
              <a:ext uri="{FF2B5EF4-FFF2-40B4-BE49-F238E27FC236}">
                <a16:creationId xmlns:a16="http://schemas.microsoft.com/office/drawing/2014/main" id="{AF060B46-2CD6-932E-D02A-B6835EDD52DC}"/>
              </a:ext>
            </a:extLst>
          </p:cNvPr>
          <p:cNvPicPr>
            <a:picLocks noChangeAspect="1"/>
          </p:cNvPicPr>
          <p:nvPr/>
        </p:nvPicPr>
        <p:blipFill>
          <a:blip r:embed="rId5"/>
          <a:stretch>
            <a:fillRect/>
          </a:stretch>
        </p:blipFill>
        <p:spPr>
          <a:xfrm>
            <a:off x="30381" y="4107976"/>
            <a:ext cx="2648320" cy="800212"/>
          </a:xfrm>
          <a:prstGeom prst="rect">
            <a:avLst/>
          </a:prstGeom>
        </p:spPr>
      </p:pic>
      <p:pic>
        <p:nvPicPr>
          <p:cNvPr id="24" name="Picture 23">
            <a:extLst>
              <a:ext uri="{FF2B5EF4-FFF2-40B4-BE49-F238E27FC236}">
                <a16:creationId xmlns:a16="http://schemas.microsoft.com/office/drawing/2014/main" id="{F5ADB45B-CF0A-9F9C-CCDC-E64F1F383638}"/>
              </a:ext>
            </a:extLst>
          </p:cNvPr>
          <p:cNvPicPr>
            <a:picLocks noChangeAspect="1"/>
          </p:cNvPicPr>
          <p:nvPr/>
        </p:nvPicPr>
        <p:blipFill>
          <a:blip r:embed="rId6"/>
          <a:stretch>
            <a:fillRect/>
          </a:stretch>
        </p:blipFill>
        <p:spPr>
          <a:xfrm>
            <a:off x="10267666" y="1568989"/>
            <a:ext cx="1648055" cy="495369"/>
          </a:xfrm>
          <a:prstGeom prst="rect">
            <a:avLst/>
          </a:prstGeom>
        </p:spPr>
      </p:pic>
      <p:sp>
        <p:nvSpPr>
          <p:cNvPr id="31" name="Oval 30">
            <a:extLst>
              <a:ext uri="{FF2B5EF4-FFF2-40B4-BE49-F238E27FC236}">
                <a16:creationId xmlns:a16="http://schemas.microsoft.com/office/drawing/2014/main" id="{F4DD1821-46D9-7F37-43BF-4EC3452EB2B9}"/>
              </a:ext>
            </a:extLst>
          </p:cNvPr>
          <p:cNvSpPr/>
          <p:nvPr/>
        </p:nvSpPr>
        <p:spPr>
          <a:xfrm>
            <a:off x="214952" y="-46950"/>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grpSp>
        <p:nvGrpSpPr>
          <p:cNvPr id="32" name="Group 31">
            <a:extLst>
              <a:ext uri="{FF2B5EF4-FFF2-40B4-BE49-F238E27FC236}">
                <a16:creationId xmlns:a16="http://schemas.microsoft.com/office/drawing/2014/main" id="{58338CEC-CF3C-78E5-98A6-53CBA84E3843}"/>
              </a:ext>
            </a:extLst>
          </p:cNvPr>
          <p:cNvGrpSpPr/>
          <p:nvPr/>
        </p:nvGrpSpPr>
        <p:grpSpPr>
          <a:xfrm>
            <a:off x="11551740" y="-188609"/>
            <a:ext cx="727962" cy="868538"/>
            <a:chOff x="11464038" y="33830"/>
            <a:chExt cx="661737" cy="836394"/>
          </a:xfrm>
        </p:grpSpPr>
        <p:pic>
          <p:nvPicPr>
            <p:cNvPr id="33" name="Picture 32">
              <a:extLst>
                <a:ext uri="{FF2B5EF4-FFF2-40B4-BE49-F238E27FC236}">
                  <a16:creationId xmlns:a16="http://schemas.microsoft.com/office/drawing/2014/main" id="{AE5B669C-D354-6092-EC89-E7C1C0E77ED2}"/>
                </a:ext>
              </a:extLst>
            </p:cNvPr>
            <p:cNvPicPr>
              <a:picLocks noChangeAspect="1"/>
            </p:cNvPicPr>
            <p:nvPr/>
          </p:nvPicPr>
          <p:blipFill>
            <a:blip r:embed="rId7"/>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TextBox 33">
              <a:extLst>
                <a:ext uri="{FF2B5EF4-FFF2-40B4-BE49-F238E27FC236}">
                  <a16:creationId xmlns:a16="http://schemas.microsoft.com/office/drawing/2014/main" id="{4ABBBA23-FFE5-5AF1-E8D4-209C2CAA453A}"/>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35" name="TextBox 34">
            <a:extLst>
              <a:ext uri="{FF2B5EF4-FFF2-40B4-BE49-F238E27FC236}">
                <a16:creationId xmlns:a16="http://schemas.microsoft.com/office/drawing/2014/main" id="{311D5D9F-586D-03EF-804B-E26832DD4DEB}"/>
              </a:ext>
            </a:extLst>
          </p:cNvPr>
          <p:cNvSpPr txBox="1"/>
          <p:nvPr/>
        </p:nvSpPr>
        <p:spPr>
          <a:xfrm>
            <a:off x="1354541" y="-209187"/>
            <a:ext cx="5172501" cy="523220"/>
          </a:xfrm>
          <a:prstGeom prst="rect">
            <a:avLst/>
          </a:prstGeom>
          <a:noFill/>
        </p:spPr>
        <p:txBody>
          <a:bodyPr wrap="square" rtlCol="0">
            <a:spAutoFit/>
          </a:bodyPr>
          <a:lstStyle/>
          <a:p>
            <a:r>
              <a:rPr lang="en-US" sz="2800" b="1" dirty="0">
                <a:solidFill>
                  <a:schemeClr val="accent1">
                    <a:lumMod val="50000"/>
                  </a:schemeClr>
                </a:solidFill>
                <a:latin typeface="+mj-lt"/>
              </a:rPr>
              <a:t>Main Competitors by Regions</a:t>
            </a:r>
          </a:p>
        </p:txBody>
      </p:sp>
    </p:spTree>
    <p:extLst>
      <p:ext uri="{BB962C8B-B14F-4D97-AF65-F5344CB8AC3E}">
        <p14:creationId xmlns:p14="http://schemas.microsoft.com/office/powerpoint/2010/main" val="3072056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CE5FEC-E7F2-6FB6-8646-542A75D68DA2}"/>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Market Share &amp; Competitors - Online</a:t>
            </a:r>
          </a:p>
        </p:txBody>
      </p:sp>
      <p:sp>
        <p:nvSpPr>
          <p:cNvPr id="3" name="Oval 2">
            <a:extLst>
              <a:ext uri="{FF2B5EF4-FFF2-40B4-BE49-F238E27FC236}">
                <a16:creationId xmlns:a16="http://schemas.microsoft.com/office/drawing/2014/main" id="{C5213AC9-DDC2-29F2-6158-D66AE2995EAC}"/>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grpSp>
        <p:nvGrpSpPr>
          <p:cNvPr id="4" name="Group 3">
            <a:extLst>
              <a:ext uri="{FF2B5EF4-FFF2-40B4-BE49-F238E27FC236}">
                <a16:creationId xmlns:a16="http://schemas.microsoft.com/office/drawing/2014/main" id="{2686390B-8F30-3EF4-A5B5-5D553B33E984}"/>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59CC0118-5A08-2AFB-C382-5E2E59446792}"/>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6959B467-5ECC-4251-B5C6-5E74B4523948}"/>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5E67CEE3-944C-9D7C-3F56-76C1BFADF95B}"/>
              </a:ext>
            </a:extLst>
          </p:cNvPr>
          <p:cNvSpPr txBox="1"/>
          <p:nvPr/>
        </p:nvSpPr>
        <p:spPr>
          <a:xfrm flipH="1">
            <a:off x="304799" y="1048218"/>
            <a:ext cx="9944669" cy="523220"/>
          </a:xfrm>
          <a:prstGeom prst="rect">
            <a:avLst/>
          </a:prstGeom>
          <a:noFill/>
        </p:spPr>
        <p:txBody>
          <a:bodyPr wrap="square" rtlCol="0">
            <a:spAutoFit/>
          </a:bodyPr>
          <a:lstStyle/>
          <a:p>
            <a:r>
              <a:rPr lang="en-US" sz="2800" b="1" dirty="0">
                <a:solidFill>
                  <a:schemeClr val="bg1">
                    <a:lumMod val="50000"/>
                  </a:schemeClr>
                </a:solidFill>
                <a:cs typeface="Calibri" panose="020F0502020204030204" pitchFamily="34" charset="0"/>
              </a:rPr>
              <a:t>Price Competitor Analysis Online</a:t>
            </a:r>
            <a:r>
              <a:rPr lang="en-US" sz="2800" b="1" dirty="0">
                <a:solidFill>
                  <a:srgbClr val="C00000"/>
                </a:solidFill>
                <a:cs typeface="Calibri" panose="020F0502020204030204" pitchFamily="34" charset="0"/>
              </a:rPr>
              <a:t> – Mountain and Road Bikes in $</a:t>
            </a:r>
          </a:p>
        </p:txBody>
      </p:sp>
      <p:pic>
        <p:nvPicPr>
          <p:cNvPr id="17" name="Picture 16">
            <a:extLst>
              <a:ext uri="{FF2B5EF4-FFF2-40B4-BE49-F238E27FC236}">
                <a16:creationId xmlns:a16="http://schemas.microsoft.com/office/drawing/2014/main" id="{E56A84C7-2F5A-F0E2-AB91-4C5019BE74AD}"/>
              </a:ext>
            </a:extLst>
          </p:cNvPr>
          <p:cNvPicPr>
            <a:picLocks noChangeAspect="1"/>
          </p:cNvPicPr>
          <p:nvPr/>
        </p:nvPicPr>
        <p:blipFill>
          <a:blip r:embed="rId3"/>
          <a:stretch>
            <a:fillRect/>
          </a:stretch>
        </p:blipFill>
        <p:spPr>
          <a:xfrm>
            <a:off x="0" y="1717028"/>
            <a:ext cx="5685517" cy="3381847"/>
          </a:xfrm>
          <a:prstGeom prst="rect">
            <a:avLst/>
          </a:prstGeom>
        </p:spPr>
      </p:pic>
      <p:pic>
        <p:nvPicPr>
          <p:cNvPr id="19" name="Picture 18">
            <a:extLst>
              <a:ext uri="{FF2B5EF4-FFF2-40B4-BE49-F238E27FC236}">
                <a16:creationId xmlns:a16="http://schemas.microsoft.com/office/drawing/2014/main" id="{8020126E-8F45-7F41-9AEE-5DE9E0E3F147}"/>
              </a:ext>
            </a:extLst>
          </p:cNvPr>
          <p:cNvPicPr>
            <a:picLocks noChangeAspect="1"/>
          </p:cNvPicPr>
          <p:nvPr/>
        </p:nvPicPr>
        <p:blipFill>
          <a:blip r:embed="rId4"/>
          <a:stretch>
            <a:fillRect/>
          </a:stretch>
        </p:blipFill>
        <p:spPr>
          <a:xfrm>
            <a:off x="5685517" y="1717028"/>
            <a:ext cx="6506483" cy="3172268"/>
          </a:xfrm>
          <a:prstGeom prst="rect">
            <a:avLst/>
          </a:prstGeom>
        </p:spPr>
      </p:pic>
      <p:sp>
        <p:nvSpPr>
          <p:cNvPr id="8" name="TextBox 7">
            <a:extLst>
              <a:ext uri="{FF2B5EF4-FFF2-40B4-BE49-F238E27FC236}">
                <a16:creationId xmlns:a16="http://schemas.microsoft.com/office/drawing/2014/main" id="{953B8EF2-CB12-40EA-029D-D8EC2D4A08C7}"/>
              </a:ext>
            </a:extLst>
          </p:cNvPr>
          <p:cNvSpPr txBox="1"/>
          <p:nvPr/>
        </p:nvSpPr>
        <p:spPr>
          <a:xfrm>
            <a:off x="543339" y="5708919"/>
            <a:ext cx="7559261" cy="369332"/>
          </a:xfrm>
          <a:prstGeom prst="rect">
            <a:avLst/>
          </a:prstGeom>
          <a:noFill/>
        </p:spPr>
        <p:txBody>
          <a:bodyPr wrap="square" rtlCol="0">
            <a:spAutoFit/>
          </a:bodyPr>
          <a:lstStyle/>
          <a:p>
            <a:r>
              <a:rPr lang="en-US" dirty="0"/>
              <a:t>AHG’s prices are compared to others are rationally competitive apart </a:t>
            </a:r>
          </a:p>
        </p:txBody>
      </p:sp>
    </p:spTree>
    <p:extLst>
      <p:ext uri="{BB962C8B-B14F-4D97-AF65-F5344CB8AC3E}">
        <p14:creationId xmlns:p14="http://schemas.microsoft.com/office/powerpoint/2010/main" val="2068652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3E90DB-F09A-F6AB-F9BD-B53552FE5038}"/>
              </a:ext>
            </a:extLst>
          </p:cNvPr>
          <p:cNvPicPr>
            <a:picLocks noChangeAspect="1"/>
          </p:cNvPicPr>
          <p:nvPr/>
        </p:nvPicPr>
        <p:blipFill>
          <a:blip r:embed="rId2"/>
          <a:stretch>
            <a:fillRect/>
          </a:stretch>
        </p:blipFill>
        <p:spPr>
          <a:xfrm>
            <a:off x="153882" y="2351029"/>
            <a:ext cx="5529717" cy="4506971"/>
          </a:xfrm>
          <a:prstGeom prst="rect">
            <a:avLst/>
          </a:prstGeom>
        </p:spPr>
      </p:pic>
      <p:pic>
        <p:nvPicPr>
          <p:cNvPr id="4" name="Picture 3">
            <a:extLst>
              <a:ext uri="{FF2B5EF4-FFF2-40B4-BE49-F238E27FC236}">
                <a16:creationId xmlns:a16="http://schemas.microsoft.com/office/drawing/2014/main" id="{EE2F7CE6-25B4-E2B7-B4E7-9523BD26BA47}"/>
              </a:ext>
            </a:extLst>
          </p:cNvPr>
          <p:cNvPicPr>
            <a:picLocks noChangeAspect="1"/>
          </p:cNvPicPr>
          <p:nvPr/>
        </p:nvPicPr>
        <p:blipFill>
          <a:blip r:embed="rId3"/>
          <a:stretch>
            <a:fillRect/>
          </a:stretch>
        </p:blipFill>
        <p:spPr>
          <a:xfrm>
            <a:off x="8066936" y="805873"/>
            <a:ext cx="4122470" cy="2908438"/>
          </a:xfrm>
          <a:prstGeom prst="rect">
            <a:avLst/>
          </a:prstGeom>
        </p:spPr>
      </p:pic>
      <p:pic>
        <p:nvPicPr>
          <p:cNvPr id="6" name="Picture 5">
            <a:extLst>
              <a:ext uri="{FF2B5EF4-FFF2-40B4-BE49-F238E27FC236}">
                <a16:creationId xmlns:a16="http://schemas.microsoft.com/office/drawing/2014/main" id="{EB0CD142-FC3D-9DB6-A7CE-06F5B3275FE7}"/>
              </a:ext>
            </a:extLst>
          </p:cNvPr>
          <p:cNvPicPr>
            <a:picLocks noChangeAspect="1"/>
          </p:cNvPicPr>
          <p:nvPr/>
        </p:nvPicPr>
        <p:blipFill>
          <a:blip r:embed="rId4"/>
          <a:stretch>
            <a:fillRect/>
          </a:stretch>
        </p:blipFill>
        <p:spPr>
          <a:xfrm>
            <a:off x="6357487" y="3714311"/>
            <a:ext cx="5077534" cy="3143689"/>
          </a:xfrm>
          <a:prstGeom prst="rect">
            <a:avLst/>
          </a:prstGeom>
        </p:spPr>
      </p:pic>
      <p:sp>
        <p:nvSpPr>
          <p:cNvPr id="7" name="TextBox 6">
            <a:extLst>
              <a:ext uri="{FF2B5EF4-FFF2-40B4-BE49-F238E27FC236}">
                <a16:creationId xmlns:a16="http://schemas.microsoft.com/office/drawing/2014/main" id="{592BC003-5FAE-C8EA-634D-CECB4BD9B065}"/>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Market Share &amp; Competitors - Online</a:t>
            </a:r>
          </a:p>
        </p:txBody>
      </p:sp>
      <p:grpSp>
        <p:nvGrpSpPr>
          <p:cNvPr id="8" name="Group 7">
            <a:extLst>
              <a:ext uri="{FF2B5EF4-FFF2-40B4-BE49-F238E27FC236}">
                <a16:creationId xmlns:a16="http://schemas.microsoft.com/office/drawing/2014/main" id="{0C2E29B9-65FE-DF5C-78C2-8FCB99C1FC3E}"/>
              </a:ext>
            </a:extLst>
          </p:cNvPr>
          <p:cNvGrpSpPr/>
          <p:nvPr/>
        </p:nvGrpSpPr>
        <p:grpSpPr>
          <a:xfrm>
            <a:off x="11593960" y="28867"/>
            <a:ext cx="727962" cy="868538"/>
            <a:chOff x="11464038" y="33830"/>
            <a:chExt cx="661737" cy="836394"/>
          </a:xfrm>
        </p:grpSpPr>
        <p:pic>
          <p:nvPicPr>
            <p:cNvPr id="9" name="Picture 8">
              <a:extLst>
                <a:ext uri="{FF2B5EF4-FFF2-40B4-BE49-F238E27FC236}">
                  <a16:creationId xmlns:a16="http://schemas.microsoft.com/office/drawing/2014/main" id="{578FCBBB-FA71-8081-1BA7-93EE361EA41C}"/>
                </a:ext>
              </a:extLst>
            </p:cNvPr>
            <p:cNvPicPr>
              <a:picLocks noChangeAspect="1"/>
            </p:cNvPicPr>
            <p:nvPr/>
          </p:nvPicPr>
          <p:blipFill>
            <a:blip r:embed="rId5"/>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9C32DCA9-CBD7-2043-230F-BA35F7356950}"/>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1" name="TextBox 10">
            <a:extLst>
              <a:ext uri="{FF2B5EF4-FFF2-40B4-BE49-F238E27FC236}">
                <a16:creationId xmlns:a16="http://schemas.microsoft.com/office/drawing/2014/main" id="{C8BE1260-0C44-6CC1-3794-B217B3687327}"/>
              </a:ext>
            </a:extLst>
          </p:cNvPr>
          <p:cNvSpPr txBox="1"/>
          <p:nvPr/>
        </p:nvSpPr>
        <p:spPr>
          <a:xfrm flipH="1">
            <a:off x="304798" y="1048218"/>
            <a:ext cx="6573079" cy="954107"/>
          </a:xfrm>
          <a:prstGeom prst="rect">
            <a:avLst/>
          </a:prstGeom>
          <a:noFill/>
        </p:spPr>
        <p:txBody>
          <a:bodyPr wrap="square" rtlCol="0">
            <a:spAutoFit/>
          </a:bodyPr>
          <a:lstStyle/>
          <a:p>
            <a:r>
              <a:rPr lang="en-US" sz="2800" b="1" dirty="0">
                <a:solidFill>
                  <a:schemeClr val="bg1">
                    <a:lumMod val="50000"/>
                  </a:schemeClr>
                </a:solidFill>
                <a:cs typeface="Calibri" panose="020F0502020204030204" pitchFamily="34" charset="0"/>
              </a:rPr>
              <a:t>Price Competitor Analysis Online</a:t>
            </a:r>
            <a:r>
              <a:rPr lang="en-US" sz="2800" b="1" dirty="0">
                <a:solidFill>
                  <a:srgbClr val="C00000"/>
                </a:solidFill>
                <a:cs typeface="Calibri" panose="020F0502020204030204" pitchFamily="34" charset="0"/>
              </a:rPr>
              <a:t> – Revenue, Profit &amp; Helmet</a:t>
            </a:r>
          </a:p>
        </p:txBody>
      </p:sp>
    </p:spTree>
    <p:extLst>
      <p:ext uri="{BB962C8B-B14F-4D97-AF65-F5344CB8AC3E}">
        <p14:creationId xmlns:p14="http://schemas.microsoft.com/office/powerpoint/2010/main" val="260119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3232EE6-21B0-0ACF-527E-84DFA4F4010F}"/>
              </a:ext>
            </a:extLst>
          </p:cNvPr>
          <p:cNvSpPr txBox="1"/>
          <p:nvPr/>
        </p:nvSpPr>
        <p:spPr>
          <a:xfrm>
            <a:off x="327349" y="1589220"/>
            <a:ext cx="2279373" cy="4672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1600" kern="1200" dirty="0">
                <a:solidFill>
                  <a:schemeClr val="bg1">
                    <a:lumMod val="65000"/>
                  </a:schemeClr>
                </a:solidFill>
                <a:latin typeface="Arial Black" panose="020B0A04020102020204" pitchFamily="34" charset="0"/>
                <a:ea typeface="+mj-ea"/>
                <a:cs typeface="+mj-cs"/>
              </a:rPr>
              <a:t>Notable Features</a:t>
            </a:r>
          </a:p>
        </p:txBody>
      </p:sp>
      <p:sp>
        <p:nvSpPr>
          <p:cNvPr id="3" name="TextBox 2">
            <a:extLst>
              <a:ext uri="{FF2B5EF4-FFF2-40B4-BE49-F238E27FC236}">
                <a16:creationId xmlns:a16="http://schemas.microsoft.com/office/drawing/2014/main" id="{5D4DF4F1-76FF-1E52-06F8-36EC418B82FE}"/>
              </a:ext>
            </a:extLst>
          </p:cNvPr>
          <p:cNvSpPr txBox="1"/>
          <p:nvPr/>
        </p:nvSpPr>
        <p:spPr>
          <a:xfrm>
            <a:off x="384156" y="2165124"/>
            <a:ext cx="10905066" cy="4393982"/>
          </a:xfrm>
          <a:prstGeom prst="rect">
            <a:avLst/>
          </a:prstGeom>
        </p:spPr>
        <p:txBody>
          <a:bodyPr vert="horz" lIns="91440" tIns="45720" rIns="91440" bIns="45720" rtlCol="0">
            <a:normAutofit fontScale="77500" lnSpcReduction="20000"/>
          </a:bodyPr>
          <a:lstStyle/>
          <a:p>
            <a:pPr indent="-228600">
              <a:lnSpc>
                <a:spcPct val="90000"/>
              </a:lnSpc>
              <a:spcAft>
                <a:spcPts val="600"/>
              </a:spcAft>
              <a:buFont typeface="Arial" panose="020B0604020202020204" pitchFamily="34" charset="0"/>
              <a:buChar char="•"/>
            </a:pPr>
            <a:r>
              <a:rPr lang="en-US" sz="2200" b="1" dirty="0"/>
              <a:t>Late Delivery</a:t>
            </a:r>
          </a:p>
          <a:p>
            <a:pPr indent="-228600">
              <a:lnSpc>
                <a:spcPct val="90000"/>
              </a:lnSpc>
              <a:spcAft>
                <a:spcPts val="600"/>
              </a:spcAft>
              <a:buFont typeface="Arial" panose="020B0604020202020204" pitchFamily="34" charset="0"/>
              <a:buChar char="•"/>
            </a:pPr>
            <a:r>
              <a:rPr lang="en-US" sz="2200" b="1" dirty="0"/>
              <a:t>Aging Infrastructure		          </a:t>
            </a:r>
          </a:p>
          <a:p>
            <a:pPr indent="-228600">
              <a:lnSpc>
                <a:spcPct val="90000"/>
              </a:lnSpc>
              <a:spcAft>
                <a:spcPts val="600"/>
              </a:spcAft>
              <a:buFont typeface="Arial" panose="020B0604020202020204" pitchFamily="34" charset="0"/>
              <a:buChar char="•"/>
            </a:pPr>
            <a:r>
              <a:rPr lang="en-US" sz="2200" b="1" dirty="0"/>
              <a:t>Value for Money</a:t>
            </a:r>
          </a:p>
          <a:p>
            <a:pPr indent="-228600">
              <a:lnSpc>
                <a:spcPct val="90000"/>
              </a:lnSpc>
              <a:spcAft>
                <a:spcPts val="600"/>
              </a:spcAft>
              <a:buFont typeface="Arial" panose="020B0604020202020204" pitchFamily="34" charset="0"/>
              <a:buChar char="•"/>
            </a:pPr>
            <a:r>
              <a:rPr lang="en-US" sz="2200" b="1" dirty="0"/>
              <a:t>Excellent Customer Service</a:t>
            </a:r>
          </a:p>
          <a:p>
            <a:pPr indent="-228600">
              <a:lnSpc>
                <a:spcPct val="90000"/>
              </a:lnSpc>
              <a:spcAft>
                <a:spcPts val="600"/>
              </a:spcAft>
              <a:buFont typeface="Arial" panose="020B0604020202020204" pitchFamily="34" charset="0"/>
              <a:buChar char="•"/>
            </a:pPr>
            <a:r>
              <a:rPr lang="en-US" sz="2200" b="1" dirty="0"/>
              <a:t>Lack of Geographical Diversification </a:t>
            </a:r>
          </a:p>
          <a:p>
            <a:pPr indent="-228600">
              <a:lnSpc>
                <a:spcPct val="90000"/>
              </a:lnSpc>
              <a:spcAft>
                <a:spcPts val="600"/>
              </a:spcAft>
              <a:buFont typeface="Arial" panose="020B0604020202020204" pitchFamily="34" charset="0"/>
              <a:buChar char="•"/>
            </a:pPr>
            <a:r>
              <a:rPr lang="en-US" sz="2200" b="1" dirty="0"/>
              <a:t>Negative Publicity</a:t>
            </a:r>
          </a:p>
          <a:p>
            <a:pPr indent="-228600">
              <a:lnSpc>
                <a:spcPct val="90000"/>
              </a:lnSpc>
              <a:spcAft>
                <a:spcPts val="600"/>
              </a:spcAft>
              <a:buFont typeface="Arial" panose="020B0604020202020204" pitchFamily="34" charset="0"/>
              <a:buChar char="•"/>
            </a:pPr>
            <a:r>
              <a:rPr lang="en-US" sz="2200" b="1" dirty="0"/>
              <a:t>Product Review</a:t>
            </a:r>
          </a:p>
          <a:p>
            <a:pPr indent="-228600">
              <a:lnSpc>
                <a:spcPct val="90000"/>
              </a:lnSpc>
              <a:spcAft>
                <a:spcPts val="600"/>
              </a:spcAft>
              <a:buFont typeface="Arial" panose="020B0604020202020204" pitchFamily="34" charset="0"/>
              <a:buChar char="•"/>
            </a:pPr>
            <a:r>
              <a:rPr lang="en-US" sz="2200" b="1" dirty="0"/>
              <a:t>Full Warranty</a:t>
            </a:r>
          </a:p>
          <a:p>
            <a:pPr indent="-228600">
              <a:lnSpc>
                <a:spcPct val="90000"/>
              </a:lnSpc>
              <a:spcAft>
                <a:spcPts val="600"/>
              </a:spcAft>
              <a:buFont typeface="Arial" panose="020B0604020202020204" pitchFamily="34" charset="0"/>
              <a:buChar char="•"/>
            </a:pPr>
            <a:r>
              <a:rPr lang="en-US" sz="2200" b="1" dirty="0"/>
              <a:t>Easy Returns</a:t>
            </a:r>
          </a:p>
          <a:p>
            <a:pPr indent="-228600">
              <a:lnSpc>
                <a:spcPct val="90000"/>
              </a:lnSpc>
              <a:spcAft>
                <a:spcPts val="600"/>
              </a:spcAft>
              <a:buFont typeface="Arial" panose="020B0604020202020204" pitchFamily="34" charset="0"/>
              <a:buChar char="•"/>
            </a:pPr>
            <a:r>
              <a:rPr lang="en-US" sz="2200" b="1" dirty="0"/>
              <a:t>Gift Cards &amp; Discount</a:t>
            </a:r>
          </a:p>
          <a:p>
            <a:pPr indent="-228600">
              <a:lnSpc>
                <a:spcPct val="90000"/>
              </a:lnSpc>
              <a:spcAft>
                <a:spcPts val="600"/>
              </a:spcAft>
              <a:buFont typeface="Arial" panose="020B0604020202020204" pitchFamily="34" charset="0"/>
              <a:buChar char="•"/>
            </a:pPr>
            <a:r>
              <a:rPr lang="en-US" sz="2200" b="1" dirty="0"/>
              <a:t>Product Diversity</a:t>
            </a:r>
          </a:p>
          <a:p>
            <a:pPr indent="-228600">
              <a:lnSpc>
                <a:spcPct val="90000"/>
              </a:lnSpc>
              <a:spcAft>
                <a:spcPts val="600"/>
              </a:spcAft>
              <a:buFont typeface="Arial" panose="020B0604020202020204" pitchFamily="34" charset="0"/>
              <a:buChar char="•"/>
            </a:pPr>
            <a:r>
              <a:rPr lang="en-US" sz="2200" b="1" dirty="0"/>
              <a:t>Superior Products</a:t>
            </a:r>
          </a:p>
          <a:p>
            <a:pPr indent="-228600">
              <a:lnSpc>
                <a:spcPct val="90000"/>
              </a:lnSpc>
              <a:spcAft>
                <a:spcPts val="600"/>
              </a:spcAft>
              <a:buFont typeface="Arial" panose="020B0604020202020204" pitchFamily="34" charset="0"/>
              <a:buChar char="•"/>
            </a:pPr>
            <a:r>
              <a:rPr lang="en-US" sz="2200" b="1" dirty="0"/>
              <a:t>Online Sales</a:t>
            </a:r>
          </a:p>
          <a:p>
            <a:pPr indent="-228600">
              <a:lnSpc>
                <a:spcPct val="90000"/>
              </a:lnSpc>
              <a:spcAft>
                <a:spcPts val="600"/>
              </a:spcAft>
              <a:buFont typeface="Arial" panose="020B0604020202020204" pitchFamily="34" charset="0"/>
              <a:buChar char="•"/>
            </a:pPr>
            <a:r>
              <a:rPr lang="en-US" sz="2200" b="1" dirty="0"/>
              <a:t>Price Discount Offerings</a:t>
            </a:r>
          </a:p>
          <a:p>
            <a:pPr indent="-228600">
              <a:lnSpc>
                <a:spcPct val="90000"/>
              </a:lnSpc>
              <a:spcAft>
                <a:spcPts val="600"/>
              </a:spcAft>
              <a:buFont typeface="Arial" panose="020B0604020202020204" pitchFamily="34" charset="0"/>
              <a:buChar char="•"/>
            </a:pPr>
            <a:r>
              <a:rPr lang="en-US" sz="2200" b="1" dirty="0"/>
              <a:t>Distribution Services </a:t>
            </a:r>
          </a:p>
          <a:p>
            <a:pPr indent="-228600">
              <a:lnSpc>
                <a:spcPct val="90000"/>
              </a:lnSpc>
              <a:spcAft>
                <a:spcPts val="600"/>
              </a:spcAft>
              <a:buFont typeface="Arial" panose="020B0604020202020204" pitchFamily="34" charset="0"/>
              <a:buChar char="•"/>
            </a:pPr>
            <a:r>
              <a:rPr lang="en-US" sz="2200" b="1" dirty="0"/>
              <a:t>Post-Sale Customer Service System</a:t>
            </a:r>
          </a:p>
          <a:p>
            <a:pPr indent="-228600">
              <a:lnSpc>
                <a:spcPct val="90000"/>
              </a:lnSpc>
              <a:spcAft>
                <a:spcPts val="600"/>
              </a:spcAft>
              <a:buFont typeface="Arial" panose="020B0604020202020204" pitchFamily="34" charset="0"/>
              <a:buChar char="•"/>
            </a:pPr>
            <a:endParaRPr lang="en-US" sz="14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501CAF1-3F45-936C-C0D3-A15DC67D0B1D}"/>
              </a:ext>
            </a:extLst>
          </p:cNvPr>
          <p:cNvPicPr>
            <a:picLocks noChangeAspect="1"/>
          </p:cNvPicPr>
          <p:nvPr/>
        </p:nvPicPr>
        <p:blipFill>
          <a:blip r:embed="rId2"/>
          <a:stretch>
            <a:fillRect/>
          </a:stretch>
        </p:blipFill>
        <p:spPr>
          <a:xfrm>
            <a:off x="9126085" y="1466539"/>
            <a:ext cx="1309361" cy="629639"/>
          </a:xfrm>
          <a:prstGeom prst="rect">
            <a:avLst/>
          </a:prstGeom>
        </p:spPr>
      </p:pic>
      <p:pic>
        <p:nvPicPr>
          <p:cNvPr id="11" name="Picture 10">
            <a:extLst>
              <a:ext uri="{FF2B5EF4-FFF2-40B4-BE49-F238E27FC236}">
                <a16:creationId xmlns:a16="http://schemas.microsoft.com/office/drawing/2014/main" id="{AF529F17-4FF6-86BD-0BFC-D8E50128C263}"/>
              </a:ext>
            </a:extLst>
          </p:cNvPr>
          <p:cNvPicPr>
            <a:picLocks noChangeAspect="1"/>
          </p:cNvPicPr>
          <p:nvPr/>
        </p:nvPicPr>
        <p:blipFill>
          <a:blip r:embed="rId3"/>
          <a:stretch>
            <a:fillRect/>
          </a:stretch>
        </p:blipFill>
        <p:spPr>
          <a:xfrm>
            <a:off x="7025116" y="1466009"/>
            <a:ext cx="2201291" cy="601119"/>
          </a:xfrm>
          <a:prstGeom prst="rect">
            <a:avLst/>
          </a:prstGeom>
        </p:spPr>
      </p:pic>
      <p:pic>
        <p:nvPicPr>
          <p:cNvPr id="13" name="Picture 12">
            <a:extLst>
              <a:ext uri="{FF2B5EF4-FFF2-40B4-BE49-F238E27FC236}">
                <a16:creationId xmlns:a16="http://schemas.microsoft.com/office/drawing/2014/main" id="{7163E9C2-F442-7CE3-C356-E9A2E63CAEA6}"/>
              </a:ext>
            </a:extLst>
          </p:cNvPr>
          <p:cNvPicPr>
            <a:picLocks noChangeAspect="1"/>
          </p:cNvPicPr>
          <p:nvPr/>
        </p:nvPicPr>
        <p:blipFill>
          <a:blip r:embed="rId4"/>
          <a:stretch>
            <a:fillRect/>
          </a:stretch>
        </p:blipFill>
        <p:spPr>
          <a:xfrm>
            <a:off x="5416498" y="1436285"/>
            <a:ext cx="1743318" cy="728839"/>
          </a:xfrm>
          <a:prstGeom prst="rect">
            <a:avLst/>
          </a:prstGeom>
        </p:spPr>
      </p:pic>
      <p:pic>
        <p:nvPicPr>
          <p:cNvPr id="15" name="Picture 14">
            <a:extLst>
              <a:ext uri="{FF2B5EF4-FFF2-40B4-BE49-F238E27FC236}">
                <a16:creationId xmlns:a16="http://schemas.microsoft.com/office/drawing/2014/main" id="{D0857D7E-0528-3210-FEF4-B98671AEFCF8}"/>
              </a:ext>
            </a:extLst>
          </p:cNvPr>
          <p:cNvPicPr>
            <a:picLocks noChangeAspect="1"/>
          </p:cNvPicPr>
          <p:nvPr/>
        </p:nvPicPr>
        <p:blipFill>
          <a:blip r:embed="rId5"/>
          <a:stretch>
            <a:fillRect/>
          </a:stretch>
        </p:blipFill>
        <p:spPr>
          <a:xfrm>
            <a:off x="10568813" y="1426113"/>
            <a:ext cx="1529319" cy="601119"/>
          </a:xfrm>
          <a:prstGeom prst="rect">
            <a:avLst/>
          </a:prstGeom>
        </p:spPr>
      </p:pic>
      <p:pic>
        <p:nvPicPr>
          <p:cNvPr id="5" name="Picture 4">
            <a:extLst>
              <a:ext uri="{FF2B5EF4-FFF2-40B4-BE49-F238E27FC236}">
                <a16:creationId xmlns:a16="http://schemas.microsoft.com/office/drawing/2014/main" id="{794890F4-5192-8BA2-D852-92D76D14BB10}"/>
              </a:ext>
            </a:extLst>
          </p:cNvPr>
          <p:cNvPicPr>
            <a:picLocks noChangeAspect="1"/>
          </p:cNvPicPr>
          <p:nvPr/>
        </p:nvPicPr>
        <p:blipFill>
          <a:blip r:embed="rId6"/>
          <a:stretch>
            <a:fillRect/>
          </a:stretch>
        </p:blipFill>
        <p:spPr>
          <a:xfrm>
            <a:off x="3526257" y="1493036"/>
            <a:ext cx="1857634" cy="533474"/>
          </a:xfrm>
          <a:prstGeom prst="rect">
            <a:avLst/>
          </a:prstGeom>
        </p:spPr>
      </p:pic>
      <p:grpSp>
        <p:nvGrpSpPr>
          <p:cNvPr id="17" name="Group 16">
            <a:extLst>
              <a:ext uri="{FF2B5EF4-FFF2-40B4-BE49-F238E27FC236}">
                <a16:creationId xmlns:a16="http://schemas.microsoft.com/office/drawing/2014/main" id="{0347F4F2-7E41-4607-8DF0-9502E03B9757}"/>
              </a:ext>
            </a:extLst>
          </p:cNvPr>
          <p:cNvGrpSpPr/>
          <p:nvPr/>
        </p:nvGrpSpPr>
        <p:grpSpPr>
          <a:xfrm>
            <a:off x="11593960" y="28867"/>
            <a:ext cx="727962" cy="868538"/>
            <a:chOff x="11464038" y="33830"/>
            <a:chExt cx="661737" cy="836394"/>
          </a:xfrm>
        </p:grpSpPr>
        <p:pic>
          <p:nvPicPr>
            <p:cNvPr id="18" name="Picture 17">
              <a:extLst>
                <a:ext uri="{FF2B5EF4-FFF2-40B4-BE49-F238E27FC236}">
                  <a16:creationId xmlns:a16="http://schemas.microsoft.com/office/drawing/2014/main" id="{45E5CE69-8844-91C1-EAB6-E064A8E5321B}"/>
                </a:ext>
              </a:extLst>
            </p:cNvPr>
            <p:cNvPicPr>
              <a:picLocks noChangeAspect="1"/>
            </p:cNvPicPr>
            <p:nvPr/>
          </p:nvPicPr>
          <p:blipFill>
            <a:blip r:embed="rId7"/>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TextBox 18">
              <a:extLst>
                <a:ext uri="{FF2B5EF4-FFF2-40B4-BE49-F238E27FC236}">
                  <a16:creationId xmlns:a16="http://schemas.microsoft.com/office/drawing/2014/main" id="{C94E7254-B201-7C87-17DD-5AD52244DDD8}"/>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20" name="Oval 19">
            <a:extLst>
              <a:ext uri="{FF2B5EF4-FFF2-40B4-BE49-F238E27FC236}">
                <a16:creationId xmlns:a16="http://schemas.microsoft.com/office/drawing/2014/main" id="{3AF9CF90-D1D7-5B4F-C9AF-744D9E32FB55}"/>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3.4</a:t>
            </a:r>
          </a:p>
        </p:txBody>
      </p:sp>
      <p:sp>
        <p:nvSpPr>
          <p:cNvPr id="6" name="TextBox 5">
            <a:extLst>
              <a:ext uri="{FF2B5EF4-FFF2-40B4-BE49-F238E27FC236}">
                <a16:creationId xmlns:a16="http://schemas.microsoft.com/office/drawing/2014/main" id="{62C9ACEA-BFAB-B7A0-682C-6CDC3184CE30}"/>
              </a:ext>
            </a:extLst>
          </p:cNvPr>
          <p:cNvSpPr txBox="1"/>
          <p:nvPr/>
        </p:nvSpPr>
        <p:spPr>
          <a:xfrm>
            <a:off x="1252182" y="-24272"/>
            <a:ext cx="6018663" cy="646331"/>
          </a:xfrm>
          <a:prstGeom prst="rect">
            <a:avLst/>
          </a:prstGeom>
          <a:noFill/>
        </p:spPr>
        <p:txBody>
          <a:bodyPr wrap="square" rtlCol="0">
            <a:spAutoFit/>
          </a:bodyPr>
          <a:lstStyle/>
          <a:p>
            <a:r>
              <a:rPr lang="en-US" sz="3600" b="1" dirty="0">
                <a:solidFill>
                  <a:schemeClr val="bg1">
                    <a:lumMod val="50000"/>
                  </a:schemeClr>
                </a:solidFill>
              </a:rPr>
              <a:t>Market Share &amp; Competitors</a:t>
            </a:r>
          </a:p>
        </p:txBody>
      </p:sp>
      <p:sp>
        <p:nvSpPr>
          <p:cNvPr id="21" name="TextBox 20">
            <a:extLst>
              <a:ext uri="{FF2B5EF4-FFF2-40B4-BE49-F238E27FC236}">
                <a16:creationId xmlns:a16="http://schemas.microsoft.com/office/drawing/2014/main" id="{18814D89-CDAB-4DF0-07C9-D86DA8B0953C}"/>
              </a:ext>
            </a:extLst>
          </p:cNvPr>
          <p:cNvSpPr txBox="1"/>
          <p:nvPr/>
        </p:nvSpPr>
        <p:spPr>
          <a:xfrm>
            <a:off x="517032" y="565409"/>
            <a:ext cx="8226917" cy="461665"/>
          </a:xfrm>
          <a:prstGeom prst="rect">
            <a:avLst/>
          </a:prstGeom>
          <a:noFill/>
        </p:spPr>
        <p:txBody>
          <a:bodyPr wrap="square" rtlCol="0">
            <a:spAutoFit/>
          </a:bodyPr>
          <a:lstStyle/>
          <a:p>
            <a:r>
              <a:rPr lang="en-US" sz="2400" b="1" dirty="0"/>
              <a:t>Competitors Analysis by Notable Features – AHG does not have</a:t>
            </a:r>
          </a:p>
        </p:txBody>
      </p:sp>
      <p:sp>
        <p:nvSpPr>
          <p:cNvPr id="23" name="Hexagon 22">
            <a:extLst>
              <a:ext uri="{FF2B5EF4-FFF2-40B4-BE49-F238E27FC236}">
                <a16:creationId xmlns:a16="http://schemas.microsoft.com/office/drawing/2014/main" id="{BEEAF3DD-FCC2-DFF1-E22B-DB3157D3B988}"/>
              </a:ext>
            </a:extLst>
          </p:cNvPr>
          <p:cNvSpPr/>
          <p:nvPr/>
        </p:nvSpPr>
        <p:spPr>
          <a:xfrm>
            <a:off x="4608916" y="2711445"/>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 name="Hexagon 23">
            <a:extLst>
              <a:ext uri="{FF2B5EF4-FFF2-40B4-BE49-F238E27FC236}">
                <a16:creationId xmlns:a16="http://schemas.microsoft.com/office/drawing/2014/main" id="{388B5B21-B30D-AD0F-795D-75BD2396F035}"/>
              </a:ext>
            </a:extLst>
          </p:cNvPr>
          <p:cNvSpPr/>
          <p:nvPr/>
        </p:nvSpPr>
        <p:spPr>
          <a:xfrm>
            <a:off x="4606488" y="295718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Hexagon 24">
            <a:extLst>
              <a:ext uri="{FF2B5EF4-FFF2-40B4-BE49-F238E27FC236}">
                <a16:creationId xmlns:a16="http://schemas.microsoft.com/office/drawing/2014/main" id="{1F20867B-162F-7708-C043-4B2FA9D48437}"/>
              </a:ext>
            </a:extLst>
          </p:cNvPr>
          <p:cNvSpPr/>
          <p:nvPr/>
        </p:nvSpPr>
        <p:spPr>
          <a:xfrm>
            <a:off x="4608916" y="3716517"/>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Hexagon 25">
            <a:extLst>
              <a:ext uri="{FF2B5EF4-FFF2-40B4-BE49-F238E27FC236}">
                <a16:creationId xmlns:a16="http://schemas.microsoft.com/office/drawing/2014/main" id="{0112E87D-69C1-51DD-D96A-D17906FD72FD}"/>
              </a:ext>
            </a:extLst>
          </p:cNvPr>
          <p:cNvSpPr/>
          <p:nvPr/>
        </p:nvSpPr>
        <p:spPr>
          <a:xfrm>
            <a:off x="8055770" y="2967242"/>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Hexagon 26">
            <a:extLst>
              <a:ext uri="{FF2B5EF4-FFF2-40B4-BE49-F238E27FC236}">
                <a16:creationId xmlns:a16="http://schemas.microsoft.com/office/drawing/2014/main" id="{DB21152E-6211-0F04-8D21-9B3640B3C4B0}"/>
              </a:ext>
            </a:extLst>
          </p:cNvPr>
          <p:cNvSpPr/>
          <p:nvPr/>
        </p:nvSpPr>
        <p:spPr>
          <a:xfrm>
            <a:off x="6218166" y="2951458"/>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Hexagon 27">
            <a:extLst>
              <a:ext uri="{FF2B5EF4-FFF2-40B4-BE49-F238E27FC236}">
                <a16:creationId xmlns:a16="http://schemas.microsoft.com/office/drawing/2014/main" id="{E867303F-8DD5-2B05-5CAD-A00E5853501A}"/>
              </a:ext>
            </a:extLst>
          </p:cNvPr>
          <p:cNvSpPr/>
          <p:nvPr/>
        </p:nvSpPr>
        <p:spPr>
          <a:xfrm>
            <a:off x="4602092" y="4463469"/>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Hexagon 28">
            <a:extLst>
              <a:ext uri="{FF2B5EF4-FFF2-40B4-BE49-F238E27FC236}">
                <a16:creationId xmlns:a16="http://schemas.microsoft.com/office/drawing/2014/main" id="{FCB5BD88-19A4-A4F9-7D14-5A9BEEE93577}"/>
              </a:ext>
            </a:extLst>
          </p:cNvPr>
          <p:cNvSpPr/>
          <p:nvPr/>
        </p:nvSpPr>
        <p:spPr>
          <a:xfrm>
            <a:off x="4608916" y="6061787"/>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Hexagon 29">
            <a:extLst>
              <a:ext uri="{FF2B5EF4-FFF2-40B4-BE49-F238E27FC236}">
                <a16:creationId xmlns:a16="http://schemas.microsoft.com/office/drawing/2014/main" id="{DB10EEAF-997C-6CC7-2D9C-605B300BFB51}"/>
              </a:ext>
            </a:extLst>
          </p:cNvPr>
          <p:cNvSpPr/>
          <p:nvPr/>
        </p:nvSpPr>
        <p:spPr>
          <a:xfrm>
            <a:off x="4608916" y="5775065"/>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Hexagon 30">
            <a:extLst>
              <a:ext uri="{FF2B5EF4-FFF2-40B4-BE49-F238E27FC236}">
                <a16:creationId xmlns:a16="http://schemas.microsoft.com/office/drawing/2014/main" id="{4B3A5547-FF2D-7A01-D570-0CF81C6F87C5}"/>
              </a:ext>
            </a:extLst>
          </p:cNvPr>
          <p:cNvSpPr/>
          <p:nvPr/>
        </p:nvSpPr>
        <p:spPr>
          <a:xfrm>
            <a:off x="4608916" y="551059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Hexagon 31">
            <a:extLst>
              <a:ext uri="{FF2B5EF4-FFF2-40B4-BE49-F238E27FC236}">
                <a16:creationId xmlns:a16="http://schemas.microsoft.com/office/drawing/2014/main" id="{CA0A6CCC-659D-2A36-8A5D-5CEB590DA08D}"/>
              </a:ext>
            </a:extLst>
          </p:cNvPr>
          <p:cNvSpPr/>
          <p:nvPr/>
        </p:nvSpPr>
        <p:spPr>
          <a:xfrm>
            <a:off x="4608916" y="4225067"/>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Hexagon 33">
            <a:extLst>
              <a:ext uri="{FF2B5EF4-FFF2-40B4-BE49-F238E27FC236}">
                <a16:creationId xmlns:a16="http://schemas.microsoft.com/office/drawing/2014/main" id="{C6BA9BFE-53CC-22AB-4453-7783CB50002E}"/>
              </a:ext>
            </a:extLst>
          </p:cNvPr>
          <p:cNvSpPr/>
          <p:nvPr/>
        </p:nvSpPr>
        <p:spPr>
          <a:xfrm>
            <a:off x="4608916" y="3987237"/>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Hexagon 34">
            <a:extLst>
              <a:ext uri="{FF2B5EF4-FFF2-40B4-BE49-F238E27FC236}">
                <a16:creationId xmlns:a16="http://schemas.microsoft.com/office/drawing/2014/main" id="{148DBDA3-AB1B-45A0-70D5-0E99AA5E0DA2}"/>
              </a:ext>
            </a:extLst>
          </p:cNvPr>
          <p:cNvSpPr/>
          <p:nvPr/>
        </p:nvSpPr>
        <p:spPr>
          <a:xfrm>
            <a:off x="4608916" y="4992595"/>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Hexagon 35">
            <a:extLst>
              <a:ext uri="{FF2B5EF4-FFF2-40B4-BE49-F238E27FC236}">
                <a16:creationId xmlns:a16="http://schemas.microsoft.com/office/drawing/2014/main" id="{657200FD-9EB9-19CF-26A6-DF480FFADDC7}"/>
              </a:ext>
            </a:extLst>
          </p:cNvPr>
          <p:cNvSpPr/>
          <p:nvPr/>
        </p:nvSpPr>
        <p:spPr>
          <a:xfrm>
            <a:off x="4608916" y="5332948"/>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Hexagon 36">
            <a:extLst>
              <a:ext uri="{FF2B5EF4-FFF2-40B4-BE49-F238E27FC236}">
                <a16:creationId xmlns:a16="http://schemas.microsoft.com/office/drawing/2014/main" id="{601D269E-8B9B-7193-5A02-D6B77E4B905E}"/>
              </a:ext>
            </a:extLst>
          </p:cNvPr>
          <p:cNvSpPr/>
          <p:nvPr/>
        </p:nvSpPr>
        <p:spPr>
          <a:xfrm>
            <a:off x="11284192" y="4463469"/>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Hexagon 37">
            <a:extLst>
              <a:ext uri="{FF2B5EF4-FFF2-40B4-BE49-F238E27FC236}">
                <a16:creationId xmlns:a16="http://schemas.microsoft.com/office/drawing/2014/main" id="{1CA60A98-6094-40C0-0256-7E0E4DA7B39E}"/>
              </a:ext>
            </a:extLst>
          </p:cNvPr>
          <p:cNvSpPr/>
          <p:nvPr/>
        </p:nvSpPr>
        <p:spPr>
          <a:xfrm>
            <a:off x="6218675" y="3651805"/>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Hexagon 38">
            <a:extLst>
              <a:ext uri="{FF2B5EF4-FFF2-40B4-BE49-F238E27FC236}">
                <a16:creationId xmlns:a16="http://schemas.microsoft.com/office/drawing/2014/main" id="{A9D294CE-613E-A45C-4921-C854F1A0C369}"/>
              </a:ext>
            </a:extLst>
          </p:cNvPr>
          <p:cNvSpPr/>
          <p:nvPr/>
        </p:nvSpPr>
        <p:spPr>
          <a:xfrm>
            <a:off x="11273531" y="481865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Hexagon 39">
            <a:extLst>
              <a:ext uri="{FF2B5EF4-FFF2-40B4-BE49-F238E27FC236}">
                <a16:creationId xmlns:a16="http://schemas.microsoft.com/office/drawing/2014/main" id="{34682ABB-DB77-353D-671B-B52F2734E3F5}"/>
              </a:ext>
            </a:extLst>
          </p:cNvPr>
          <p:cNvSpPr/>
          <p:nvPr/>
        </p:nvSpPr>
        <p:spPr>
          <a:xfrm>
            <a:off x="8055770" y="5347378"/>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Hexagon 40">
            <a:extLst>
              <a:ext uri="{FF2B5EF4-FFF2-40B4-BE49-F238E27FC236}">
                <a16:creationId xmlns:a16="http://schemas.microsoft.com/office/drawing/2014/main" id="{2329FBED-F109-4B7C-8746-F25EDC382B8B}"/>
              </a:ext>
            </a:extLst>
          </p:cNvPr>
          <p:cNvSpPr/>
          <p:nvPr/>
        </p:nvSpPr>
        <p:spPr>
          <a:xfrm>
            <a:off x="11343522" y="3281384"/>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Hexagon 41">
            <a:extLst>
              <a:ext uri="{FF2B5EF4-FFF2-40B4-BE49-F238E27FC236}">
                <a16:creationId xmlns:a16="http://schemas.microsoft.com/office/drawing/2014/main" id="{1B149D92-93FE-BA09-C81D-5D5D79A0ED04}"/>
              </a:ext>
            </a:extLst>
          </p:cNvPr>
          <p:cNvSpPr/>
          <p:nvPr/>
        </p:nvSpPr>
        <p:spPr>
          <a:xfrm>
            <a:off x="6218166" y="475030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Hexagon 42">
            <a:extLst>
              <a:ext uri="{FF2B5EF4-FFF2-40B4-BE49-F238E27FC236}">
                <a16:creationId xmlns:a16="http://schemas.microsoft.com/office/drawing/2014/main" id="{BEC4F53D-5D72-7E32-6F03-C990BAA530CD}"/>
              </a:ext>
            </a:extLst>
          </p:cNvPr>
          <p:cNvSpPr/>
          <p:nvPr/>
        </p:nvSpPr>
        <p:spPr>
          <a:xfrm>
            <a:off x="11302288" y="5648619"/>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Hexagon 43">
            <a:extLst>
              <a:ext uri="{FF2B5EF4-FFF2-40B4-BE49-F238E27FC236}">
                <a16:creationId xmlns:a16="http://schemas.microsoft.com/office/drawing/2014/main" id="{CEBA6410-4C3B-77F4-68B3-6A62CF828096}"/>
              </a:ext>
            </a:extLst>
          </p:cNvPr>
          <p:cNvSpPr/>
          <p:nvPr/>
        </p:nvSpPr>
        <p:spPr>
          <a:xfrm>
            <a:off x="6218166" y="5347378"/>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Hexagon 44">
            <a:extLst>
              <a:ext uri="{FF2B5EF4-FFF2-40B4-BE49-F238E27FC236}">
                <a16:creationId xmlns:a16="http://schemas.microsoft.com/office/drawing/2014/main" id="{BA028B13-DBCE-DB60-8DAE-1A5DE39FF835}"/>
              </a:ext>
            </a:extLst>
          </p:cNvPr>
          <p:cNvSpPr/>
          <p:nvPr/>
        </p:nvSpPr>
        <p:spPr>
          <a:xfrm>
            <a:off x="9858507" y="4235795"/>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Hexagon 45">
            <a:extLst>
              <a:ext uri="{FF2B5EF4-FFF2-40B4-BE49-F238E27FC236}">
                <a16:creationId xmlns:a16="http://schemas.microsoft.com/office/drawing/2014/main" id="{1170CEF5-D1FC-9669-197F-60FE403A9508}"/>
              </a:ext>
            </a:extLst>
          </p:cNvPr>
          <p:cNvSpPr/>
          <p:nvPr/>
        </p:nvSpPr>
        <p:spPr>
          <a:xfrm>
            <a:off x="11333472" y="6085718"/>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7" name="Hexagon 46">
            <a:extLst>
              <a:ext uri="{FF2B5EF4-FFF2-40B4-BE49-F238E27FC236}">
                <a16:creationId xmlns:a16="http://schemas.microsoft.com/office/drawing/2014/main" id="{FA9A2DEB-A92F-C233-928E-FEE74EC2FC60}"/>
              </a:ext>
            </a:extLst>
          </p:cNvPr>
          <p:cNvSpPr/>
          <p:nvPr/>
        </p:nvSpPr>
        <p:spPr>
          <a:xfrm>
            <a:off x="9847660" y="6082023"/>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Hexagon 47">
            <a:extLst>
              <a:ext uri="{FF2B5EF4-FFF2-40B4-BE49-F238E27FC236}">
                <a16:creationId xmlns:a16="http://schemas.microsoft.com/office/drawing/2014/main" id="{14C8F803-80EE-FFD4-390C-11A742A98672}"/>
              </a:ext>
            </a:extLst>
          </p:cNvPr>
          <p:cNvSpPr/>
          <p:nvPr/>
        </p:nvSpPr>
        <p:spPr>
          <a:xfrm>
            <a:off x="8055770" y="6085805"/>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Hexagon 48">
            <a:extLst>
              <a:ext uri="{FF2B5EF4-FFF2-40B4-BE49-F238E27FC236}">
                <a16:creationId xmlns:a16="http://schemas.microsoft.com/office/drawing/2014/main" id="{7F7FBDB1-67EF-EB6D-CF57-B1D88EEFC47A}"/>
              </a:ext>
            </a:extLst>
          </p:cNvPr>
          <p:cNvSpPr/>
          <p:nvPr/>
        </p:nvSpPr>
        <p:spPr>
          <a:xfrm>
            <a:off x="11304520" y="264243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Hexagon 49">
            <a:extLst>
              <a:ext uri="{FF2B5EF4-FFF2-40B4-BE49-F238E27FC236}">
                <a16:creationId xmlns:a16="http://schemas.microsoft.com/office/drawing/2014/main" id="{BDA5E1F3-DAE4-B2CC-866F-F32914398C62}"/>
              </a:ext>
            </a:extLst>
          </p:cNvPr>
          <p:cNvSpPr/>
          <p:nvPr/>
        </p:nvSpPr>
        <p:spPr>
          <a:xfrm>
            <a:off x="8025269" y="4463469"/>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Hexagon 50">
            <a:extLst>
              <a:ext uri="{FF2B5EF4-FFF2-40B4-BE49-F238E27FC236}">
                <a16:creationId xmlns:a16="http://schemas.microsoft.com/office/drawing/2014/main" id="{2C3235E3-4F40-9A35-49CD-F465EE01ED46}"/>
              </a:ext>
            </a:extLst>
          </p:cNvPr>
          <p:cNvSpPr/>
          <p:nvPr/>
        </p:nvSpPr>
        <p:spPr>
          <a:xfrm>
            <a:off x="9847660" y="2967242"/>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Hexagon 51">
            <a:extLst>
              <a:ext uri="{FF2B5EF4-FFF2-40B4-BE49-F238E27FC236}">
                <a16:creationId xmlns:a16="http://schemas.microsoft.com/office/drawing/2014/main" id="{BF6EE570-84DA-4ECC-27D3-75376AF14A9A}"/>
              </a:ext>
            </a:extLst>
          </p:cNvPr>
          <p:cNvSpPr/>
          <p:nvPr/>
        </p:nvSpPr>
        <p:spPr>
          <a:xfrm>
            <a:off x="8025269" y="364634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Hexagon 52">
            <a:extLst>
              <a:ext uri="{FF2B5EF4-FFF2-40B4-BE49-F238E27FC236}">
                <a16:creationId xmlns:a16="http://schemas.microsoft.com/office/drawing/2014/main" id="{C4EEC2DC-32EB-5195-F31A-A2A7A9221405}"/>
              </a:ext>
            </a:extLst>
          </p:cNvPr>
          <p:cNvSpPr/>
          <p:nvPr/>
        </p:nvSpPr>
        <p:spPr>
          <a:xfrm>
            <a:off x="6218166" y="4473952"/>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Hexagon 53">
            <a:extLst>
              <a:ext uri="{FF2B5EF4-FFF2-40B4-BE49-F238E27FC236}">
                <a16:creationId xmlns:a16="http://schemas.microsoft.com/office/drawing/2014/main" id="{4582CD55-2F4C-4DAC-6A1C-8D9C49D842CB}"/>
              </a:ext>
            </a:extLst>
          </p:cNvPr>
          <p:cNvSpPr/>
          <p:nvPr/>
        </p:nvSpPr>
        <p:spPr>
          <a:xfrm>
            <a:off x="9847660" y="5347378"/>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Hexagon 54">
            <a:extLst>
              <a:ext uri="{FF2B5EF4-FFF2-40B4-BE49-F238E27FC236}">
                <a16:creationId xmlns:a16="http://schemas.microsoft.com/office/drawing/2014/main" id="{31673A3B-2351-E986-1765-65182743CE9E}"/>
              </a:ext>
            </a:extLst>
          </p:cNvPr>
          <p:cNvSpPr/>
          <p:nvPr/>
        </p:nvSpPr>
        <p:spPr>
          <a:xfrm>
            <a:off x="9858507" y="3653606"/>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Hexagon 55">
            <a:extLst>
              <a:ext uri="{FF2B5EF4-FFF2-40B4-BE49-F238E27FC236}">
                <a16:creationId xmlns:a16="http://schemas.microsoft.com/office/drawing/2014/main" id="{C0DE8B34-51D6-FB42-22E9-FA0759319919}"/>
              </a:ext>
            </a:extLst>
          </p:cNvPr>
          <p:cNvSpPr/>
          <p:nvPr/>
        </p:nvSpPr>
        <p:spPr>
          <a:xfrm>
            <a:off x="9847660" y="4454069"/>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Hexagon 56">
            <a:extLst>
              <a:ext uri="{FF2B5EF4-FFF2-40B4-BE49-F238E27FC236}">
                <a16:creationId xmlns:a16="http://schemas.microsoft.com/office/drawing/2014/main" id="{C766F2AA-951A-D7D1-E68E-602EFD88B7B5}"/>
              </a:ext>
            </a:extLst>
          </p:cNvPr>
          <p:cNvSpPr/>
          <p:nvPr/>
        </p:nvSpPr>
        <p:spPr>
          <a:xfrm>
            <a:off x="8055770" y="5706051"/>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Hexagon 57">
            <a:extLst>
              <a:ext uri="{FF2B5EF4-FFF2-40B4-BE49-F238E27FC236}">
                <a16:creationId xmlns:a16="http://schemas.microsoft.com/office/drawing/2014/main" id="{1901568E-FBC7-18C8-CE3C-45B872B6FBB5}"/>
              </a:ext>
            </a:extLst>
          </p:cNvPr>
          <p:cNvSpPr/>
          <p:nvPr/>
        </p:nvSpPr>
        <p:spPr>
          <a:xfrm>
            <a:off x="9858507" y="2769243"/>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9" name="Hexagon 58">
            <a:extLst>
              <a:ext uri="{FF2B5EF4-FFF2-40B4-BE49-F238E27FC236}">
                <a16:creationId xmlns:a16="http://schemas.microsoft.com/office/drawing/2014/main" id="{01D6AC52-A606-0415-AA8C-6C243F64C41A}"/>
              </a:ext>
            </a:extLst>
          </p:cNvPr>
          <p:cNvSpPr/>
          <p:nvPr/>
        </p:nvSpPr>
        <p:spPr>
          <a:xfrm>
            <a:off x="6218166" y="2744123"/>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0" name="Hexagon 59">
            <a:extLst>
              <a:ext uri="{FF2B5EF4-FFF2-40B4-BE49-F238E27FC236}">
                <a16:creationId xmlns:a16="http://schemas.microsoft.com/office/drawing/2014/main" id="{01D6AC52-A606-0415-AA8C-6C243F64C41A}"/>
              </a:ext>
            </a:extLst>
          </p:cNvPr>
          <p:cNvSpPr/>
          <p:nvPr/>
        </p:nvSpPr>
        <p:spPr>
          <a:xfrm>
            <a:off x="8055770" y="2759907"/>
            <a:ext cx="139982" cy="138028"/>
          </a:xfrm>
          <a:prstGeom prst="hexagon">
            <a:avLst/>
          </a:prstGeom>
          <a:solidFill>
            <a:schemeClr val="accent1">
              <a:lumMod val="50000"/>
            </a:schemeClr>
          </a:solidFill>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178158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59401E-7993-94BA-C378-1B169194BA51}"/>
              </a:ext>
            </a:extLst>
          </p:cNvPr>
          <p:cNvGrpSpPr/>
          <p:nvPr/>
        </p:nvGrpSpPr>
        <p:grpSpPr>
          <a:xfrm>
            <a:off x="11593960" y="28867"/>
            <a:ext cx="727962" cy="868538"/>
            <a:chOff x="11464038" y="33830"/>
            <a:chExt cx="661737" cy="836394"/>
          </a:xfrm>
        </p:grpSpPr>
        <p:pic>
          <p:nvPicPr>
            <p:cNvPr id="3" name="Picture 2">
              <a:extLst>
                <a:ext uri="{FF2B5EF4-FFF2-40B4-BE49-F238E27FC236}">
                  <a16:creationId xmlns:a16="http://schemas.microsoft.com/office/drawing/2014/main" id="{A29422F8-ADD1-7BBF-8A88-5E8AB513C8D8}"/>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443038C5-6353-135E-E00B-E7408B0D4567}"/>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Oval 4">
            <a:extLst>
              <a:ext uri="{FF2B5EF4-FFF2-40B4-BE49-F238E27FC236}">
                <a16:creationId xmlns:a16="http://schemas.microsoft.com/office/drawing/2014/main" id="{4FE2A294-2732-F355-B72C-FC8A38F9713C}"/>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sp>
        <p:nvSpPr>
          <p:cNvPr id="6" name="TextBox 5">
            <a:extLst>
              <a:ext uri="{FF2B5EF4-FFF2-40B4-BE49-F238E27FC236}">
                <a16:creationId xmlns:a16="http://schemas.microsoft.com/office/drawing/2014/main" id="{44DA4CA4-A189-C36B-B3ED-3CB5B4E87C97}"/>
              </a:ext>
            </a:extLst>
          </p:cNvPr>
          <p:cNvSpPr txBox="1"/>
          <p:nvPr/>
        </p:nvSpPr>
        <p:spPr>
          <a:xfrm>
            <a:off x="1252182" y="-24272"/>
            <a:ext cx="6018663" cy="646331"/>
          </a:xfrm>
          <a:prstGeom prst="rect">
            <a:avLst/>
          </a:prstGeom>
          <a:noFill/>
        </p:spPr>
        <p:txBody>
          <a:bodyPr wrap="square" rtlCol="0">
            <a:spAutoFit/>
          </a:bodyPr>
          <a:lstStyle/>
          <a:p>
            <a:r>
              <a:rPr lang="en-US" sz="3600" b="1" dirty="0">
                <a:solidFill>
                  <a:schemeClr val="bg1">
                    <a:lumMod val="50000"/>
                  </a:schemeClr>
                </a:solidFill>
              </a:rPr>
              <a:t>Market Share &amp; Competitors</a:t>
            </a:r>
          </a:p>
        </p:txBody>
      </p:sp>
      <p:sp>
        <p:nvSpPr>
          <p:cNvPr id="7" name="TextBox 6">
            <a:extLst>
              <a:ext uri="{FF2B5EF4-FFF2-40B4-BE49-F238E27FC236}">
                <a16:creationId xmlns:a16="http://schemas.microsoft.com/office/drawing/2014/main" id="{8DB34F99-649F-95A0-F182-FF0E410322BF}"/>
              </a:ext>
            </a:extLst>
          </p:cNvPr>
          <p:cNvSpPr txBox="1"/>
          <p:nvPr/>
        </p:nvSpPr>
        <p:spPr>
          <a:xfrm>
            <a:off x="450376" y="750627"/>
            <a:ext cx="4380931" cy="523220"/>
          </a:xfrm>
          <a:prstGeom prst="rect">
            <a:avLst/>
          </a:prstGeom>
          <a:noFill/>
        </p:spPr>
        <p:txBody>
          <a:bodyPr wrap="square" rtlCol="0">
            <a:spAutoFit/>
          </a:bodyPr>
          <a:lstStyle/>
          <a:p>
            <a:r>
              <a:rPr lang="en-US" sz="2800" b="1" dirty="0"/>
              <a:t>Bikes Category by Company</a:t>
            </a:r>
          </a:p>
        </p:txBody>
      </p:sp>
      <p:sp>
        <p:nvSpPr>
          <p:cNvPr id="8" name="TextBox 7">
            <a:extLst>
              <a:ext uri="{FF2B5EF4-FFF2-40B4-BE49-F238E27FC236}">
                <a16:creationId xmlns:a16="http://schemas.microsoft.com/office/drawing/2014/main" id="{4E46318C-B7D5-6724-641A-98AD5C72450A}"/>
              </a:ext>
            </a:extLst>
          </p:cNvPr>
          <p:cNvSpPr txBox="1"/>
          <p:nvPr/>
        </p:nvSpPr>
        <p:spPr>
          <a:xfrm>
            <a:off x="228600" y="1542421"/>
            <a:ext cx="1241947" cy="369332"/>
          </a:xfrm>
          <a:prstGeom prst="rect">
            <a:avLst/>
          </a:prstGeom>
          <a:noFill/>
        </p:spPr>
        <p:txBody>
          <a:bodyPr wrap="square" rtlCol="0">
            <a:spAutoFit/>
          </a:bodyPr>
          <a:lstStyle/>
          <a:p>
            <a:r>
              <a:rPr lang="en-US" dirty="0"/>
              <a:t>Company</a:t>
            </a:r>
            <a:r>
              <a:rPr lang="en-US" sz="1700" dirty="0"/>
              <a:t>    </a:t>
            </a:r>
          </a:p>
        </p:txBody>
      </p:sp>
      <p:sp>
        <p:nvSpPr>
          <p:cNvPr id="11" name="TextBox 10">
            <a:extLst>
              <a:ext uri="{FF2B5EF4-FFF2-40B4-BE49-F238E27FC236}">
                <a16:creationId xmlns:a16="http://schemas.microsoft.com/office/drawing/2014/main" id="{21DE9DFC-8B1B-6D52-1F82-5E9C6EEB0346}"/>
              </a:ext>
            </a:extLst>
          </p:cNvPr>
          <p:cNvSpPr txBox="1"/>
          <p:nvPr/>
        </p:nvSpPr>
        <p:spPr>
          <a:xfrm>
            <a:off x="2001623" y="1273847"/>
            <a:ext cx="1136176" cy="646331"/>
          </a:xfrm>
          <a:prstGeom prst="rect">
            <a:avLst/>
          </a:prstGeom>
          <a:noFill/>
        </p:spPr>
        <p:txBody>
          <a:bodyPr wrap="square">
            <a:spAutoFit/>
          </a:bodyPr>
          <a:lstStyle/>
          <a:p>
            <a:r>
              <a:rPr lang="en-US" sz="1800" dirty="0"/>
              <a:t>Mountain</a:t>
            </a:r>
          </a:p>
          <a:p>
            <a:r>
              <a:rPr lang="en-US" sz="1800" dirty="0"/>
              <a:t>    Bikes	</a:t>
            </a:r>
            <a:endParaRPr lang="en-US" dirty="0"/>
          </a:p>
        </p:txBody>
      </p:sp>
      <p:sp>
        <p:nvSpPr>
          <p:cNvPr id="15" name="TextBox 14">
            <a:extLst>
              <a:ext uri="{FF2B5EF4-FFF2-40B4-BE49-F238E27FC236}">
                <a16:creationId xmlns:a16="http://schemas.microsoft.com/office/drawing/2014/main" id="{B9CD29C3-7F0D-9D80-4D0A-ADFB540BE7BE}"/>
              </a:ext>
            </a:extLst>
          </p:cNvPr>
          <p:cNvSpPr txBox="1"/>
          <p:nvPr/>
        </p:nvSpPr>
        <p:spPr>
          <a:xfrm>
            <a:off x="3015019" y="1273847"/>
            <a:ext cx="680116" cy="646331"/>
          </a:xfrm>
          <a:prstGeom prst="rect">
            <a:avLst/>
          </a:prstGeom>
          <a:noFill/>
        </p:spPr>
        <p:txBody>
          <a:bodyPr wrap="square">
            <a:spAutoFit/>
          </a:bodyPr>
          <a:lstStyle/>
          <a:p>
            <a:r>
              <a:rPr lang="en-US" sz="1800" dirty="0"/>
              <a:t>Road </a:t>
            </a:r>
          </a:p>
          <a:p>
            <a:r>
              <a:rPr lang="en-US" sz="1800" dirty="0"/>
              <a:t>Bikes </a:t>
            </a:r>
            <a:endParaRPr lang="en-US" dirty="0"/>
          </a:p>
        </p:txBody>
      </p:sp>
      <p:sp>
        <p:nvSpPr>
          <p:cNvPr id="16" name="TextBox 15">
            <a:extLst>
              <a:ext uri="{FF2B5EF4-FFF2-40B4-BE49-F238E27FC236}">
                <a16:creationId xmlns:a16="http://schemas.microsoft.com/office/drawing/2014/main" id="{6380AF93-5EFC-4B8D-E169-14BEA6B50499}"/>
              </a:ext>
            </a:extLst>
          </p:cNvPr>
          <p:cNvSpPr txBox="1"/>
          <p:nvPr/>
        </p:nvSpPr>
        <p:spPr>
          <a:xfrm>
            <a:off x="3695133" y="1542421"/>
            <a:ext cx="1136176" cy="369332"/>
          </a:xfrm>
          <a:prstGeom prst="rect">
            <a:avLst/>
          </a:prstGeom>
          <a:noFill/>
        </p:spPr>
        <p:txBody>
          <a:bodyPr wrap="square" rtlCol="0">
            <a:spAutoFit/>
          </a:bodyPr>
          <a:lstStyle/>
          <a:p>
            <a:r>
              <a:rPr lang="en-US" dirty="0"/>
              <a:t>Kids Bikes</a:t>
            </a:r>
          </a:p>
        </p:txBody>
      </p:sp>
      <p:sp>
        <p:nvSpPr>
          <p:cNvPr id="17" name="TextBox 16">
            <a:extLst>
              <a:ext uri="{FF2B5EF4-FFF2-40B4-BE49-F238E27FC236}">
                <a16:creationId xmlns:a16="http://schemas.microsoft.com/office/drawing/2014/main" id="{E56E6823-6ACE-EF28-F0B3-1EA64DD293A2}"/>
              </a:ext>
            </a:extLst>
          </p:cNvPr>
          <p:cNvSpPr txBox="1"/>
          <p:nvPr/>
        </p:nvSpPr>
        <p:spPr>
          <a:xfrm>
            <a:off x="4862012" y="1555845"/>
            <a:ext cx="1433015" cy="369332"/>
          </a:xfrm>
          <a:prstGeom prst="rect">
            <a:avLst/>
          </a:prstGeom>
          <a:noFill/>
        </p:spPr>
        <p:txBody>
          <a:bodyPr wrap="square" rtlCol="0">
            <a:spAutoFit/>
          </a:bodyPr>
          <a:lstStyle/>
          <a:p>
            <a:r>
              <a:rPr lang="en-US" dirty="0"/>
              <a:t>Touring Bikes</a:t>
            </a:r>
          </a:p>
        </p:txBody>
      </p:sp>
      <p:sp>
        <p:nvSpPr>
          <p:cNvPr id="18" name="TextBox 17">
            <a:extLst>
              <a:ext uri="{FF2B5EF4-FFF2-40B4-BE49-F238E27FC236}">
                <a16:creationId xmlns:a16="http://schemas.microsoft.com/office/drawing/2014/main" id="{1CEAF1DB-9F54-9619-C7A1-0CF81ABD65AB}"/>
              </a:ext>
            </a:extLst>
          </p:cNvPr>
          <p:cNvSpPr txBox="1"/>
          <p:nvPr/>
        </p:nvSpPr>
        <p:spPr>
          <a:xfrm>
            <a:off x="6404212" y="1542421"/>
            <a:ext cx="680116" cy="369332"/>
          </a:xfrm>
          <a:prstGeom prst="rect">
            <a:avLst/>
          </a:prstGeom>
          <a:noFill/>
        </p:spPr>
        <p:txBody>
          <a:bodyPr wrap="square" rtlCol="0">
            <a:spAutoFit/>
          </a:bodyPr>
          <a:lstStyle/>
          <a:p>
            <a:r>
              <a:rPr lang="en-US" dirty="0"/>
              <a:t>BMX</a:t>
            </a:r>
          </a:p>
        </p:txBody>
      </p:sp>
      <p:sp>
        <p:nvSpPr>
          <p:cNvPr id="20" name="TextBox 19">
            <a:extLst>
              <a:ext uri="{FF2B5EF4-FFF2-40B4-BE49-F238E27FC236}">
                <a16:creationId xmlns:a16="http://schemas.microsoft.com/office/drawing/2014/main" id="{89825285-4CD0-016D-0B08-F42F20BC1D71}"/>
              </a:ext>
            </a:extLst>
          </p:cNvPr>
          <p:cNvSpPr txBox="1"/>
          <p:nvPr/>
        </p:nvSpPr>
        <p:spPr>
          <a:xfrm>
            <a:off x="7084329" y="1274071"/>
            <a:ext cx="1136176" cy="646331"/>
          </a:xfrm>
          <a:prstGeom prst="rect">
            <a:avLst/>
          </a:prstGeom>
          <a:noFill/>
        </p:spPr>
        <p:txBody>
          <a:bodyPr wrap="square">
            <a:spAutoFit/>
          </a:bodyPr>
          <a:lstStyle/>
          <a:p>
            <a:r>
              <a:rPr lang="en-US" sz="1800" dirty="0"/>
              <a:t>Path &amp; </a:t>
            </a:r>
          </a:p>
          <a:p>
            <a:r>
              <a:rPr lang="en-US" sz="1800" dirty="0"/>
              <a:t>Pavement</a:t>
            </a:r>
            <a:endParaRPr lang="en-US" dirty="0"/>
          </a:p>
        </p:txBody>
      </p:sp>
      <p:sp>
        <p:nvSpPr>
          <p:cNvPr id="22" name="TextBox 21">
            <a:extLst>
              <a:ext uri="{FF2B5EF4-FFF2-40B4-BE49-F238E27FC236}">
                <a16:creationId xmlns:a16="http://schemas.microsoft.com/office/drawing/2014/main" id="{CA848394-7A84-B080-734D-D04D169241CA}"/>
              </a:ext>
            </a:extLst>
          </p:cNvPr>
          <p:cNvSpPr txBox="1"/>
          <p:nvPr/>
        </p:nvSpPr>
        <p:spPr>
          <a:xfrm>
            <a:off x="8123829" y="1555845"/>
            <a:ext cx="3254991" cy="369332"/>
          </a:xfrm>
          <a:prstGeom prst="rect">
            <a:avLst/>
          </a:prstGeom>
          <a:noFill/>
        </p:spPr>
        <p:txBody>
          <a:bodyPr wrap="square">
            <a:spAutoFit/>
          </a:bodyPr>
          <a:lstStyle/>
          <a:p>
            <a:r>
              <a:rPr lang="en-US" sz="1800" dirty="0"/>
              <a:t>City bikes     E- Bikes    Track Bikes</a:t>
            </a:r>
            <a:endParaRPr lang="en-US" dirty="0"/>
          </a:p>
        </p:txBody>
      </p:sp>
      <p:sp>
        <p:nvSpPr>
          <p:cNvPr id="23" name="TextBox 22">
            <a:extLst>
              <a:ext uri="{FF2B5EF4-FFF2-40B4-BE49-F238E27FC236}">
                <a16:creationId xmlns:a16="http://schemas.microsoft.com/office/drawing/2014/main" id="{70B101E6-4545-BA29-C599-BA89777A883F}"/>
              </a:ext>
            </a:extLst>
          </p:cNvPr>
          <p:cNvSpPr txBox="1"/>
          <p:nvPr/>
        </p:nvSpPr>
        <p:spPr>
          <a:xfrm>
            <a:off x="228600" y="1920178"/>
            <a:ext cx="1997117" cy="2308324"/>
          </a:xfrm>
          <a:prstGeom prst="rect">
            <a:avLst/>
          </a:prstGeom>
          <a:noFill/>
        </p:spPr>
        <p:txBody>
          <a:bodyPr wrap="square" rtlCol="0">
            <a:spAutoFit/>
          </a:bodyPr>
          <a:lstStyle/>
          <a:p>
            <a:r>
              <a:rPr lang="en-US" dirty="0"/>
              <a:t>AHG Global</a:t>
            </a:r>
          </a:p>
          <a:p>
            <a:r>
              <a:rPr lang="en-US" dirty="0"/>
              <a:t>Cannondale</a:t>
            </a:r>
          </a:p>
          <a:p>
            <a:r>
              <a:rPr lang="en-US" dirty="0"/>
              <a:t>Bicycle Online</a:t>
            </a:r>
          </a:p>
          <a:p>
            <a:r>
              <a:rPr lang="en-US" dirty="0"/>
              <a:t>Bicycle Warehouse</a:t>
            </a:r>
          </a:p>
          <a:p>
            <a:r>
              <a:rPr lang="en-US" dirty="0"/>
              <a:t>Bike Depot</a:t>
            </a:r>
          </a:p>
          <a:p>
            <a:r>
              <a:rPr lang="en-US" dirty="0"/>
              <a:t>Halfords</a:t>
            </a:r>
          </a:p>
          <a:p>
            <a:endParaRPr lang="en-US" dirty="0"/>
          </a:p>
          <a:p>
            <a:endParaRPr lang="en-US" dirty="0"/>
          </a:p>
        </p:txBody>
      </p:sp>
      <p:sp>
        <p:nvSpPr>
          <p:cNvPr id="24" name="Hexagon 23">
            <a:extLst>
              <a:ext uri="{FF2B5EF4-FFF2-40B4-BE49-F238E27FC236}">
                <a16:creationId xmlns:a16="http://schemas.microsoft.com/office/drawing/2014/main" id="{45038FAC-CF2C-3623-91AF-825F50B33447}"/>
              </a:ext>
            </a:extLst>
          </p:cNvPr>
          <p:cNvSpPr/>
          <p:nvPr/>
        </p:nvSpPr>
        <p:spPr>
          <a:xfrm>
            <a:off x="2315575" y="1988418"/>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7492DBDD-CDC4-3869-ECFE-FA1F1549C55F}"/>
              </a:ext>
            </a:extLst>
          </p:cNvPr>
          <p:cNvSpPr/>
          <p:nvPr/>
        </p:nvSpPr>
        <p:spPr>
          <a:xfrm>
            <a:off x="2315575" y="2261199"/>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D3DFED09-C5EF-D24F-ABBF-5694807A97B9}"/>
              </a:ext>
            </a:extLst>
          </p:cNvPr>
          <p:cNvSpPr/>
          <p:nvPr/>
        </p:nvSpPr>
        <p:spPr>
          <a:xfrm>
            <a:off x="2318420" y="2533980"/>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46C14E64-258C-47D5-D3B3-93C72D4FB9FE}"/>
              </a:ext>
            </a:extLst>
          </p:cNvPr>
          <p:cNvSpPr/>
          <p:nvPr/>
        </p:nvSpPr>
        <p:spPr>
          <a:xfrm>
            <a:off x="2322965" y="2799322"/>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0C3C05BF-F42B-7D72-66FC-136F8F849528}"/>
              </a:ext>
            </a:extLst>
          </p:cNvPr>
          <p:cNvSpPr/>
          <p:nvPr/>
        </p:nvSpPr>
        <p:spPr>
          <a:xfrm>
            <a:off x="2326374" y="3072103"/>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DF856816-B385-EE65-F44C-8B25F17F6740}"/>
              </a:ext>
            </a:extLst>
          </p:cNvPr>
          <p:cNvSpPr/>
          <p:nvPr/>
        </p:nvSpPr>
        <p:spPr>
          <a:xfrm>
            <a:off x="2313862" y="333744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2D85CC86-A3A5-9CC7-BB14-BEC9CF90BD1F}"/>
              </a:ext>
            </a:extLst>
          </p:cNvPr>
          <p:cNvSpPr/>
          <p:nvPr/>
        </p:nvSpPr>
        <p:spPr>
          <a:xfrm>
            <a:off x="5376081" y="1988418"/>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E019FF23-E3A6-3121-213B-4172B052A599}"/>
              </a:ext>
            </a:extLst>
          </p:cNvPr>
          <p:cNvSpPr/>
          <p:nvPr/>
        </p:nvSpPr>
        <p:spPr>
          <a:xfrm>
            <a:off x="5376081" y="226455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908BA2CD-B04B-CEDD-48ED-2F751A5E4FF9}"/>
              </a:ext>
            </a:extLst>
          </p:cNvPr>
          <p:cNvSpPr/>
          <p:nvPr/>
        </p:nvSpPr>
        <p:spPr>
          <a:xfrm>
            <a:off x="5376081" y="333744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BE789D86-65F9-0749-FDBD-A104E12D4071}"/>
              </a:ext>
            </a:extLst>
          </p:cNvPr>
          <p:cNvSpPr/>
          <p:nvPr/>
        </p:nvSpPr>
        <p:spPr>
          <a:xfrm>
            <a:off x="6574823" y="2533980"/>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30D20F2C-5DE2-5AAB-7383-678EB564992B}"/>
              </a:ext>
            </a:extLst>
          </p:cNvPr>
          <p:cNvSpPr/>
          <p:nvPr/>
        </p:nvSpPr>
        <p:spPr>
          <a:xfrm>
            <a:off x="6588467" y="2261199"/>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BD054397-250C-9B05-F971-FC7E5B17BED0}"/>
              </a:ext>
            </a:extLst>
          </p:cNvPr>
          <p:cNvSpPr/>
          <p:nvPr/>
        </p:nvSpPr>
        <p:spPr>
          <a:xfrm>
            <a:off x="6574823" y="2799322"/>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BE4BC578-1523-CD5F-F661-A36BD661ACF1}"/>
              </a:ext>
            </a:extLst>
          </p:cNvPr>
          <p:cNvSpPr/>
          <p:nvPr/>
        </p:nvSpPr>
        <p:spPr>
          <a:xfrm>
            <a:off x="6574823" y="3072103"/>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87528E42-11D0-3F18-6769-6B32AD1AC989}"/>
              </a:ext>
            </a:extLst>
          </p:cNvPr>
          <p:cNvSpPr/>
          <p:nvPr/>
        </p:nvSpPr>
        <p:spPr>
          <a:xfrm>
            <a:off x="6574823" y="3328348"/>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4D076687-2A7C-0BA4-085E-4747AC205591}"/>
              </a:ext>
            </a:extLst>
          </p:cNvPr>
          <p:cNvSpPr/>
          <p:nvPr/>
        </p:nvSpPr>
        <p:spPr>
          <a:xfrm>
            <a:off x="7536411" y="2799322"/>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B003D522-DFF6-BE97-6AFE-5EC179819399}"/>
              </a:ext>
            </a:extLst>
          </p:cNvPr>
          <p:cNvSpPr/>
          <p:nvPr/>
        </p:nvSpPr>
        <p:spPr>
          <a:xfrm>
            <a:off x="7536411" y="2261199"/>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03662545-B7C4-2B16-3707-7F94A46FA5C7}"/>
              </a:ext>
            </a:extLst>
          </p:cNvPr>
          <p:cNvSpPr/>
          <p:nvPr/>
        </p:nvSpPr>
        <p:spPr>
          <a:xfrm>
            <a:off x="8525305" y="225956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C05460EC-286C-12FF-3C59-1204AEC38E5B}"/>
              </a:ext>
            </a:extLst>
          </p:cNvPr>
          <p:cNvSpPr/>
          <p:nvPr/>
        </p:nvSpPr>
        <p:spPr>
          <a:xfrm>
            <a:off x="9592105" y="225956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5E87B776-4150-9365-3232-9D972D490438}"/>
              </a:ext>
            </a:extLst>
          </p:cNvPr>
          <p:cNvSpPr/>
          <p:nvPr/>
        </p:nvSpPr>
        <p:spPr>
          <a:xfrm>
            <a:off x="9592105" y="253689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8EAA11B7-A659-17D0-F3CF-F9AE77F41908}"/>
              </a:ext>
            </a:extLst>
          </p:cNvPr>
          <p:cNvSpPr/>
          <p:nvPr/>
        </p:nvSpPr>
        <p:spPr>
          <a:xfrm>
            <a:off x="9598932" y="3136141"/>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A54C02C9-0D6A-B6FB-6073-DBAB8CF86041}"/>
              </a:ext>
            </a:extLst>
          </p:cNvPr>
          <p:cNvSpPr/>
          <p:nvPr/>
        </p:nvSpPr>
        <p:spPr>
          <a:xfrm>
            <a:off x="10685635" y="225956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3C6CD605-47C9-9B1B-EB1E-084BA4888573}"/>
              </a:ext>
            </a:extLst>
          </p:cNvPr>
          <p:cNvSpPr/>
          <p:nvPr/>
        </p:nvSpPr>
        <p:spPr>
          <a:xfrm>
            <a:off x="10679948" y="333744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4AE901ED-8A6A-4518-7711-AEFBF7E3B0FB}"/>
              </a:ext>
            </a:extLst>
          </p:cNvPr>
          <p:cNvSpPr/>
          <p:nvPr/>
        </p:nvSpPr>
        <p:spPr>
          <a:xfrm>
            <a:off x="3192440" y="1988418"/>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2C8EB0BF-DF36-BE24-BF10-9FA4CDFADE5F}"/>
              </a:ext>
            </a:extLst>
          </p:cNvPr>
          <p:cNvSpPr/>
          <p:nvPr/>
        </p:nvSpPr>
        <p:spPr>
          <a:xfrm>
            <a:off x="3192440" y="2261199"/>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81D4F30A-F903-5473-22BE-B8F7C1DD3B3E}"/>
              </a:ext>
            </a:extLst>
          </p:cNvPr>
          <p:cNvSpPr/>
          <p:nvPr/>
        </p:nvSpPr>
        <p:spPr>
          <a:xfrm>
            <a:off x="3195285" y="2533980"/>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FFA058B7-E6E4-BD70-5192-77FB7F419AFA}"/>
              </a:ext>
            </a:extLst>
          </p:cNvPr>
          <p:cNvSpPr/>
          <p:nvPr/>
        </p:nvSpPr>
        <p:spPr>
          <a:xfrm>
            <a:off x="3199830" y="2799322"/>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9C2A2437-D621-3BAF-C4CC-39F9E257CC52}"/>
              </a:ext>
            </a:extLst>
          </p:cNvPr>
          <p:cNvSpPr/>
          <p:nvPr/>
        </p:nvSpPr>
        <p:spPr>
          <a:xfrm>
            <a:off x="3203239" y="3072103"/>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5BFA2E2C-1D3E-673D-6BCC-94C5508DFE03}"/>
              </a:ext>
            </a:extLst>
          </p:cNvPr>
          <p:cNvSpPr/>
          <p:nvPr/>
        </p:nvSpPr>
        <p:spPr>
          <a:xfrm>
            <a:off x="3190727" y="3337445"/>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783DE23D-D6D8-0364-CAEB-8C23B3590407}"/>
              </a:ext>
            </a:extLst>
          </p:cNvPr>
          <p:cNvSpPr/>
          <p:nvPr/>
        </p:nvSpPr>
        <p:spPr>
          <a:xfrm>
            <a:off x="3997949" y="2263546"/>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C0EF88F6-734C-60A1-C275-CBB162524B93}"/>
              </a:ext>
            </a:extLst>
          </p:cNvPr>
          <p:cNvSpPr/>
          <p:nvPr/>
        </p:nvSpPr>
        <p:spPr>
          <a:xfrm>
            <a:off x="4000794" y="2536327"/>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E0236F8C-0AAF-BFE2-A889-97055851900A}"/>
              </a:ext>
            </a:extLst>
          </p:cNvPr>
          <p:cNvSpPr/>
          <p:nvPr/>
        </p:nvSpPr>
        <p:spPr>
          <a:xfrm>
            <a:off x="4005339" y="2801669"/>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a:extLst>
              <a:ext uri="{FF2B5EF4-FFF2-40B4-BE49-F238E27FC236}">
                <a16:creationId xmlns:a16="http://schemas.microsoft.com/office/drawing/2014/main" id="{3131B97C-F620-A479-433A-CDE25347538A}"/>
              </a:ext>
            </a:extLst>
          </p:cNvPr>
          <p:cNvSpPr/>
          <p:nvPr/>
        </p:nvSpPr>
        <p:spPr>
          <a:xfrm>
            <a:off x="4008748" y="3074450"/>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a:extLst>
              <a:ext uri="{FF2B5EF4-FFF2-40B4-BE49-F238E27FC236}">
                <a16:creationId xmlns:a16="http://schemas.microsoft.com/office/drawing/2014/main" id="{4DF1CCEB-B5BC-8FC7-2CC4-AB530915A05B}"/>
              </a:ext>
            </a:extLst>
          </p:cNvPr>
          <p:cNvSpPr/>
          <p:nvPr/>
        </p:nvSpPr>
        <p:spPr>
          <a:xfrm>
            <a:off x="3996236" y="3339792"/>
            <a:ext cx="232012" cy="201304"/>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D84DC49-A391-6624-78F6-7ABF519993F7}"/>
              </a:ext>
            </a:extLst>
          </p:cNvPr>
          <p:cNvSpPr txBox="1"/>
          <p:nvPr/>
        </p:nvSpPr>
        <p:spPr>
          <a:xfrm>
            <a:off x="228600" y="4053385"/>
            <a:ext cx="10346635" cy="2031325"/>
          </a:xfrm>
          <a:prstGeom prst="rect">
            <a:avLst/>
          </a:prstGeom>
          <a:noFill/>
        </p:spPr>
        <p:txBody>
          <a:bodyPr wrap="square" rtlCol="0">
            <a:spAutoFit/>
          </a:bodyPr>
          <a:lstStyle/>
          <a:p>
            <a:r>
              <a:rPr lang="en-US" b="1" dirty="0"/>
              <a:t>Comments</a:t>
            </a:r>
          </a:p>
          <a:p>
            <a:pPr marL="285750" indent="-285750">
              <a:buFont typeface="Arial" panose="020B0604020202020204" pitchFamily="34" charset="0"/>
              <a:buChar char="•"/>
            </a:pPr>
            <a:r>
              <a:rPr lang="en-US" dirty="0"/>
              <a:t>Electronics bike is presented in all competitors. According to Grand View research ; By first quarter of 2017, hybrid bicycles are predicted to be the leading segment of global market and it is expected to account for over 14.2% share of the market in terms of value, accompanied by road and mountain segments. The hybrid bike is expected to reach valuation of US$ 28.75 Billion by 2025.</a:t>
            </a:r>
          </a:p>
          <a:p>
            <a:pPr marL="285750" indent="-285750">
              <a:buFont typeface="Arial" panose="020B0604020202020204" pitchFamily="34" charset="0"/>
              <a:buChar char="•"/>
            </a:pPr>
            <a:r>
              <a:rPr lang="en-US" b="1" dirty="0"/>
              <a:t>NOTE: Regions such as Europe and Asia are picking up where bicycles  have dedicated lanes in cities and suburbs and witnessing a shift in customer motive for buying E-Bikes from leisure to daily use.</a:t>
            </a:r>
          </a:p>
        </p:txBody>
      </p:sp>
      <p:cxnSp>
        <p:nvCxnSpPr>
          <p:cNvPr id="10" name="Straight Connector 9">
            <a:extLst>
              <a:ext uri="{FF2B5EF4-FFF2-40B4-BE49-F238E27FC236}">
                <a16:creationId xmlns:a16="http://schemas.microsoft.com/office/drawing/2014/main" id="{A6B2CF72-77F9-4C30-A6BC-167B94C87878}"/>
              </a:ext>
            </a:extLst>
          </p:cNvPr>
          <p:cNvCxnSpPr>
            <a:cxnSpLocks/>
          </p:cNvCxnSpPr>
          <p:nvPr/>
        </p:nvCxnSpPr>
        <p:spPr>
          <a:xfrm flipV="1">
            <a:off x="228600" y="1911753"/>
            <a:ext cx="11486322" cy="84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324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2B7B6-D9BD-F904-EA0D-BA968EA9155F}"/>
              </a:ext>
            </a:extLst>
          </p:cNvPr>
          <p:cNvPicPr>
            <a:picLocks noChangeAspect="1"/>
          </p:cNvPicPr>
          <p:nvPr/>
        </p:nvPicPr>
        <p:blipFill>
          <a:blip r:embed="rId2"/>
          <a:stretch>
            <a:fillRect/>
          </a:stretch>
        </p:blipFill>
        <p:spPr>
          <a:xfrm>
            <a:off x="1023582" y="1211782"/>
            <a:ext cx="10153934" cy="4434435"/>
          </a:xfrm>
          <a:prstGeom prst="rect">
            <a:avLst/>
          </a:prstGeom>
        </p:spPr>
      </p:pic>
      <p:sp>
        <p:nvSpPr>
          <p:cNvPr id="4" name="TextBox 3">
            <a:extLst>
              <a:ext uri="{FF2B5EF4-FFF2-40B4-BE49-F238E27FC236}">
                <a16:creationId xmlns:a16="http://schemas.microsoft.com/office/drawing/2014/main" id="{A25060F3-E761-323A-0FBA-20D2B1F592B0}"/>
              </a:ext>
            </a:extLst>
          </p:cNvPr>
          <p:cNvSpPr txBox="1"/>
          <p:nvPr/>
        </p:nvSpPr>
        <p:spPr>
          <a:xfrm>
            <a:off x="1733266" y="716125"/>
            <a:ext cx="7055892" cy="523220"/>
          </a:xfrm>
          <a:prstGeom prst="rect">
            <a:avLst/>
          </a:prstGeom>
          <a:noFill/>
        </p:spPr>
        <p:txBody>
          <a:bodyPr wrap="square" rtlCol="0">
            <a:spAutoFit/>
          </a:bodyPr>
          <a:lstStyle/>
          <a:p>
            <a:r>
              <a:rPr lang="en-US" sz="2800" b="1" dirty="0">
                <a:solidFill>
                  <a:schemeClr val="bg2">
                    <a:lumMod val="50000"/>
                  </a:schemeClr>
                </a:solidFill>
              </a:rPr>
              <a:t>AHG and Bike Sales by Region 2011 – 2015 ($)</a:t>
            </a:r>
          </a:p>
        </p:txBody>
      </p:sp>
      <p:sp>
        <p:nvSpPr>
          <p:cNvPr id="5" name="TextBox 4">
            <a:extLst>
              <a:ext uri="{FF2B5EF4-FFF2-40B4-BE49-F238E27FC236}">
                <a16:creationId xmlns:a16="http://schemas.microsoft.com/office/drawing/2014/main" id="{DC648FD7-5761-9279-F838-984CFA2C5C7F}"/>
              </a:ext>
            </a:extLst>
          </p:cNvPr>
          <p:cNvSpPr txBox="1"/>
          <p:nvPr/>
        </p:nvSpPr>
        <p:spPr>
          <a:xfrm>
            <a:off x="1414817" y="176294"/>
            <a:ext cx="8537565" cy="523220"/>
          </a:xfrm>
          <a:prstGeom prst="rect">
            <a:avLst/>
          </a:prstGeom>
          <a:noFill/>
        </p:spPr>
        <p:txBody>
          <a:bodyPr wrap="square" rtlCol="0">
            <a:spAutoFit/>
          </a:bodyPr>
          <a:lstStyle/>
          <a:p>
            <a:r>
              <a:rPr lang="en-US" sz="2800" dirty="0">
                <a:latin typeface="Arial Black" panose="020B0A04020102020204" pitchFamily="34" charset="0"/>
              </a:rPr>
              <a:t>Market Share And Competitors - Online</a:t>
            </a:r>
          </a:p>
        </p:txBody>
      </p:sp>
      <p:sp>
        <p:nvSpPr>
          <p:cNvPr id="6" name="Oval 5">
            <a:extLst>
              <a:ext uri="{FF2B5EF4-FFF2-40B4-BE49-F238E27FC236}">
                <a16:creationId xmlns:a16="http://schemas.microsoft.com/office/drawing/2014/main" id="{DEFBB23F-A993-2A64-501F-72686DDFF488}"/>
              </a:ext>
            </a:extLst>
          </p:cNvPr>
          <p:cNvSpPr/>
          <p:nvPr/>
        </p:nvSpPr>
        <p:spPr>
          <a:xfrm>
            <a:off x="228600" y="19342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4</a:t>
            </a:r>
          </a:p>
        </p:txBody>
      </p:sp>
      <p:grpSp>
        <p:nvGrpSpPr>
          <p:cNvPr id="7" name="Group 6">
            <a:extLst>
              <a:ext uri="{FF2B5EF4-FFF2-40B4-BE49-F238E27FC236}">
                <a16:creationId xmlns:a16="http://schemas.microsoft.com/office/drawing/2014/main" id="{735CD7E3-B108-AD02-1632-90D3165B2733}"/>
              </a:ext>
            </a:extLst>
          </p:cNvPr>
          <p:cNvGrpSpPr/>
          <p:nvPr/>
        </p:nvGrpSpPr>
        <p:grpSpPr>
          <a:xfrm>
            <a:off x="11593960" y="28867"/>
            <a:ext cx="727962" cy="868538"/>
            <a:chOff x="11464038" y="33830"/>
            <a:chExt cx="661737" cy="836394"/>
          </a:xfrm>
        </p:grpSpPr>
        <p:pic>
          <p:nvPicPr>
            <p:cNvPr id="8" name="Picture 7">
              <a:extLst>
                <a:ext uri="{FF2B5EF4-FFF2-40B4-BE49-F238E27FC236}">
                  <a16:creationId xmlns:a16="http://schemas.microsoft.com/office/drawing/2014/main" id="{A4CADBAD-A74F-22FD-2529-69A55E81B772}"/>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72AEE37A-6A52-4E7E-86F0-FB2D5A4FD6C0}"/>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Tree>
    <p:extLst>
      <p:ext uri="{BB962C8B-B14F-4D97-AF65-F5344CB8AC3E}">
        <p14:creationId xmlns:p14="http://schemas.microsoft.com/office/powerpoint/2010/main" val="665308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3EE75C-8E76-6251-ED7B-A7C437493050}"/>
              </a:ext>
            </a:extLst>
          </p:cNvPr>
          <p:cNvGrpSpPr/>
          <p:nvPr/>
        </p:nvGrpSpPr>
        <p:grpSpPr>
          <a:xfrm>
            <a:off x="11469629" y="70597"/>
            <a:ext cx="727962" cy="868538"/>
            <a:chOff x="11464038" y="33830"/>
            <a:chExt cx="661737" cy="836394"/>
          </a:xfrm>
        </p:grpSpPr>
        <p:pic>
          <p:nvPicPr>
            <p:cNvPr id="3" name="Picture 2">
              <a:extLst>
                <a:ext uri="{FF2B5EF4-FFF2-40B4-BE49-F238E27FC236}">
                  <a16:creationId xmlns:a16="http://schemas.microsoft.com/office/drawing/2014/main" id="{B0F517EB-92BE-DE26-7EA4-DEBCB18C3CE5}"/>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E97F3CAD-0A27-3EBA-91EB-05991AB2C4D3}"/>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TextBox 4">
            <a:extLst>
              <a:ext uri="{FF2B5EF4-FFF2-40B4-BE49-F238E27FC236}">
                <a16:creationId xmlns:a16="http://schemas.microsoft.com/office/drawing/2014/main" id="{A2F6A410-057D-C15F-C8B0-347C89010E53}"/>
              </a:ext>
            </a:extLst>
          </p:cNvPr>
          <p:cNvSpPr txBox="1"/>
          <p:nvPr/>
        </p:nvSpPr>
        <p:spPr>
          <a:xfrm>
            <a:off x="126925" y="25756"/>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6" name="TextBox 5">
            <a:extLst>
              <a:ext uri="{FF2B5EF4-FFF2-40B4-BE49-F238E27FC236}">
                <a16:creationId xmlns:a16="http://schemas.microsoft.com/office/drawing/2014/main" id="{13C08527-10F1-CF0A-464B-09A1D15CD93C}"/>
              </a:ext>
            </a:extLst>
          </p:cNvPr>
          <p:cNvSpPr txBox="1"/>
          <p:nvPr/>
        </p:nvSpPr>
        <p:spPr>
          <a:xfrm>
            <a:off x="1296537" y="5920749"/>
            <a:ext cx="4680193" cy="646331"/>
          </a:xfrm>
          <a:prstGeom prst="rect">
            <a:avLst/>
          </a:prstGeom>
          <a:noFill/>
        </p:spPr>
        <p:txBody>
          <a:bodyPr wrap="square" rtlCol="0">
            <a:spAutoFit/>
          </a:bodyPr>
          <a:lstStyle/>
          <a:p>
            <a:r>
              <a:rPr lang="en-US" sz="3600" b="1" dirty="0"/>
              <a:t>Market Basket Analysis</a:t>
            </a:r>
          </a:p>
        </p:txBody>
      </p:sp>
      <p:sp>
        <p:nvSpPr>
          <p:cNvPr id="7" name="Oval 6">
            <a:extLst>
              <a:ext uri="{FF2B5EF4-FFF2-40B4-BE49-F238E27FC236}">
                <a16:creationId xmlns:a16="http://schemas.microsoft.com/office/drawing/2014/main" id="{6C0B1A81-E553-4C28-9393-C9A5541F2B0E}"/>
              </a:ext>
            </a:extLst>
          </p:cNvPr>
          <p:cNvSpPr/>
          <p:nvPr/>
        </p:nvSpPr>
        <p:spPr>
          <a:xfrm>
            <a:off x="273217" y="5993874"/>
            <a:ext cx="791570" cy="57320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00000"/>
                </a:solidFill>
              </a:rPr>
              <a:t>5</a:t>
            </a:r>
          </a:p>
        </p:txBody>
      </p:sp>
      <p:pic>
        <p:nvPicPr>
          <p:cNvPr id="9" name="Picture 8">
            <a:extLst>
              <a:ext uri="{FF2B5EF4-FFF2-40B4-BE49-F238E27FC236}">
                <a16:creationId xmlns:a16="http://schemas.microsoft.com/office/drawing/2014/main" id="{D03D8A77-CACC-C412-62EF-D254F60C857E}"/>
              </a:ext>
            </a:extLst>
          </p:cNvPr>
          <p:cNvPicPr>
            <a:picLocks noChangeAspect="1"/>
          </p:cNvPicPr>
          <p:nvPr/>
        </p:nvPicPr>
        <p:blipFill rotWithShape="1">
          <a:blip r:embed="rId3">
            <a:alphaModFix amt="70000"/>
          </a:blip>
          <a:srcRect l="1361" t="7394"/>
          <a:stretch/>
        </p:blipFill>
        <p:spPr>
          <a:xfrm>
            <a:off x="7093846" y="1642998"/>
            <a:ext cx="4673506" cy="3321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92E20758-416A-F44D-1E9B-4601ED2F5EE8}"/>
              </a:ext>
            </a:extLst>
          </p:cNvPr>
          <p:cNvPicPr>
            <a:picLocks noChangeAspect="1"/>
          </p:cNvPicPr>
          <p:nvPr/>
        </p:nvPicPr>
        <p:blipFill>
          <a:blip r:embed="rId4">
            <a:alphaModFix amt="5000"/>
          </a:blip>
          <a:stretch>
            <a:fillRect/>
          </a:stretch>
        </p:blipFill>
        <p:spPr>
          <a:xfrm>
            <a:off x="556591" y="1029468"/>
            <a:ext cx="6891131" cy="4799064"/>
          </a:xfrm>
          <a:prstGeom prst="rect">
            <a:avLst/>
          </a:prstGeom>
          <a:ln>
            <a:noFill/>
          </a:ln>
          <a:effectLst>
            <a:softEdge rad="112500"/>
          </a:effectLst>
        </p:spPr>
      </p:pic>
    </p:spTree>
    <p:extLst>
      <p:ext uri="{BB962C8B-B14F-4D97-AF65-F5344CB8AC3E}">
        <p14:creationId xmlns:p14="http://schemas.microsoft.com/office/powerpoint/2010/main" val="3290748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7E60C-9E35-5974-D634-2DAD6D2FB369}"/>
              </a:ext>
            </a:extLst>
          </p:cNvPr>
          <p:cNvPicPr>
            <a:picLocks noChangeAspect="1"/>
          </p:cNvPicPr>
          <p:nvPr/>
        </p:nvPicPr>
        <p:blipFill>
          <a:blip r:embed="rId2"/>
          <a:stretch>
            <a:fillRect/>
          </a:stretch>
        </p:blipFill>
        <p:spPr>
          <a:xfrm>
            <a:off x="0" y="2505686"/>
            <a:ext cx="2318949" cy="2164923"/>
          </a:xfrm>
          <a:prstGeom prst="rect">
            <a:avLst/>
          </a:prstGeom>
        </p:spPr>
      </p:pic>
      <p:pic>
        <p:nvPicPr>
          <p:cNvPr id="5" name="Picture 4">
            <a:extLst>
              <a:ext uri="{FF2B5EF4-FFF2-40B4-BE49-F238E27FC236}">
                <a16:creationId xmlns:a16="http://schemas.microsoft.com/office/drawing/2014/main" id="{6B908EE9-4741-AB9F-BC1D-8FDDEEFBAD3F}"/>
              </a:ext>
            </a:extLst>
          </p:cNvPr>
          <p:cNvPicPr>
            <a:picLocks noChangeAspect="1"/>
          </p:cNvPicPr>
          <p:nvPr/>
        </p:nvPicPr>
        <p:blipFill>
          <a:blip r:embed="rId3"/>
          <a:stretch>
            <a:fillRect/>
          </a:stretch>
        </p:blipFill>
        <p:spPr>
          <a:xfrm>
            <a:off x="2707323" y="1197408"/>
            <a:ext cx="1305863" cy="1461456"/>
          </a:xfrm>
          <a:prstGeom prst="rect">
            <a:avLst/>
          </a:prstGeom>
        </p:spPr>
      </p:pic>
      <p:pic>
        <p:nvPicPr>
          <p:cNvPr id="7" name="Picture 6">
            <a:extLst>
              <a:ext uri="{FF2B5EF4-FFF2-40B4-BE49-F238E27FC236}">
                <a16:creationId xmlns:a16="http://schemas.microsoft.com/office/drawing/2014/main" id="{D14BF84B-5189-D2D4-1BF5-85CA9F58B7C6}"/>
              </a:ext>
            </a:extLst>
          </p:cNvPr>
          <p:cNvPicPr>
            <a:picLocks noChangeAspect="1"/>
          </p:cNvPicPr>
          <p:nvPr/>
        </p:nvPicPr>
        <p:blipFill>
          <a:blip r:embed="rId4"/>
          <a:stretch>
            <a:fillRect/>
          </a:stretch>
        </p:blipFill>
        <p:spPr>
          <a:xfrm>
            <a:off x="4013186" y="2023303"/>
            <a:ext cx="771665" cy="622212"/>
          </a:xfrm>
          <a:prstGeom prst="rect">
            <a:avLst/>
          </a:prstGeom>
        </p:spPr>
      </p:pic>
      <p:pic>
        <p:nvPicPr>
          <p:cNvPr id="9" name="Picture 8">
            <a:extLst>
              <a:ext uri="{FF2B5EF4-FFF2-40B4-BE49-F238E27FC236}">
                <a16:creationId xmlns:a16="http://schemas.microsoft.com/office/drawing/2014/main" id="{2CC421D3-7F2F-9463-862A-244B136CD90C}"/>
              </a:ext>
            </a:extLst>
          </p:cNvPr>
          <p:cNvPicPr>
            <a:picLocks noChangeAspect="1"/>
          </p:cNvPicPr>
          <p:nvPr/>
        </p:nvPicPr>
        <p:blipFill>
          <a:blip r:embed="rId5"/>
          <a:stretch>
            <a:fillRect/>
          </a:stretch>
        </p:blipFill>
        <p:spPr>
          <a:xfrm>
            <a:off x="4062896" y="3917480"/>
            <a:ext cx="542276" cy="1214122"/>
          </a:xfrm>
          <a:prstGeom prst="rect">
            <a:avLst/>
          </a:prstGeom>
        </p:spPr>
      </p:pic>
      <p:pic>
        <p:nvPicPr>
          <p:cNvPr id="11" name="Picture 10">
            <a:extLst>
              <a:ext uri="{FF2B5EF4-FFF2-40B4-BE49-F238E27FC236}">
                <a16:creationId xmlns:a16="http://schemas.microsoft.com/office/drawing/2014/main" id="{21ACEFD7-ED60-C37B-F417-4F1F7FE7ECD6}"/>
              </a:ext>
            </a:extLst>
          </p:cNvPr>
          <p:cNvPicPr>
            <a:picLocks noChangeAspect="1"/>
          </p:cNvPicPr>
          <p:nvPr/>
        </p:nvPicPr>
        <p:blipFill>
          <a:blip r:embed="rId6"/>
          <a:stretch>
            <a:fillRect/>
          </a:stretch>
        </p:blipFill>
        <p:spPr>
          <a:xfrm>
            <a:off x="3115038" y="3588148"/>
            <a:ext cx="1003431" cy="1614215"/>
          </a:xfrm>
          <a:prstGeom prst="rect">
            <a:avLst/>
          </a:prstGeom>
        </p:spPr>
      </p:pic>
      <p:pic>
        <p:nvPicPr>
          <p:cNvPr id="13" name="Picture 12">
            <a:extLst>
              <a:ext uri="{FF2B5EF4-FFF2-40B4-BE49-F238E27FC236}">
                <a16:creationId xmlns:a16="http://schemas.microsoft.com/office/drawing/2014/main" id="{7019E2FA-12C3-E9DE-F736-7C3D330CE263}"/>
              </a:ext>
            </a:extLst>
          </p:cNvPr>
          <p:cNvPicPr>
            <a:picLocks noChangeAspect="1"/>
          </p:cNvPicPr>
          <p:nvPr/>
        </p:nvPicPr>
        <p:blipFill>
          <a:blip r:embed="rId7"/>
          <a:stretch>
            <a:fillRect/>
          </a:stretch>
        </p:blipFill>
        <p:spPr>
          <a:xfrm>
            <a:off x="5763634" y="2697742"/>
            <a:ext cx="3106971" cy="1972867"/>
          </a:xfrm>
          <a:prstGeom prst="rect">
            <a:avLst/>
          </a:prstGeom>
        </p:spPr>
      </p:pic>
      <p:pic>
        <p:nvPicPr>
          <p:cNvPr id="15" name="Picture 14">
            <a:extLst>
              <a:ext uri="{FF2B5EF4-FFF2-40B4-BE49-F238E27FC236}">
                <a16:creationId xmlns:a16="http://schemas.microsoft.com/office/drawing/2014/main" id="{283283DE-19F2-EC57-A7B5-0993E9A49EA2}"/>
              </a:ext>
            </a:extLst>
          </p:cNvPr>
          <p:cNvPicPr>
            <a:picLocks noChangeAspect="1"/>
          </p:cNvPicPr>
          <p:nvPr/>
        </p:nvPicPr>
        <p:blipFill>
          <a:blip r:embed="rId8"/>
          <a:stretch>
            <a:fillRect/>
          </a:stretch>
        </p:blipFill>
        <p:spPr>
          <a:xfrm>
            <a:off x="10142984" y="1716704"/>
            <a:ext cx="1337483" cy="1363008"/>
          </a:xfrm>
          <a:prstGeom prst="rect">
            <a:avLst/>
          </a:prstGeom>
        </p:spPr>
      </p:pic>
      <p:pic>
        <p:nvPicPr>
          <p:cNvPr id="19" name="Picture 18">
            <a:extLst>
              <a:ext uri="{FF2B5EF4-FFF2-40B4-BE49-F238E27FC236}">
                <a16:creationId xmlns:a16="http://schemas.microsoft.com/office/drawing/2014/main" id="{1299E3EC-9706-739F-0477-388A5EFB5629}"/>
              </a:ext>
            </a:extLst>
          </p:cNvPr>
          <p:cNvPicPr>
            <a:picLocks noChangeAspect="1"/>
          </p:cNvPicPr>
          <p:nvPr/>
        </p:nvPicPr>
        <p:blipFill>
          <a:blip r:embed="rId9"/>
          <a:stretch>
            <a:fillRect/>
          </a:stretch>
        </p:blipFill>
        <p:spPr>
          <a:xfrm>
            <a:off x="10492953" y="3235288"/>
            <a:ext cx="1657581" cy="1086002"/>
          </a:xfrm>
          <a:prstGeom prst="rect">
            <a:avLst/>
          </a:prstGeom>
        </p:spPr>
      </p:pic>
      <p:sp>
        <p:nvSpPr>
          <p:cNvPr id="20" name="Arrow: Right 19">
            <a:extLst>
              <a:ext uri="{FF2B5EF4-FFF2-40B4-BE49-F238E27FC236}">
                <a16:creationId xmlns:a16="http://schemas.microsoft.com/office/drawing/2014/main" id="{D2CF8A58-25ED-2C93-E780-E35840ADC146}"/>
              </a:ext>
            </a:extLst>
          </p:cNvPr>
          <p:cNvSpPr/>
          <p:nvPr/>
        </p:nvSpPr>
        <p:spPr>
          <a:xfrm rot="19179284">
            <a:off x="1930915" y="2308475"/>
            <a:ext cx="831225" cy="354842"/>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F1C4F15-F19A-BE28-59E3-580807E0193B}"/>
              </a:ext>
            </a:extLst>
          </p:cNvPr>
          <p:cNvSpPr/>
          <p:nvPr/>
        </p:nvSpPr>
        <p:spPr>
          <a:xfrm>
            <a:off x="2552131" y="3139388"/>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6AE6E10-D2B3-D3D4-D198-B6925EEFE9EC}"/>
              </a:ext>
            </a:extLst>
          </p:cNvPr>
          <p:cNvSpPr/>
          <p:nvPr/>
        </p:nvSpPr>
        <p:spPr>
          <a:xfrm rot="1526304">
            <a:off x="2191265" y="3934217"/>
            <a:ext cx="978493" cy="39954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D3598AEF-DCE8-18AA-D3EC-C43A6062F0CE}"/>
              </a:ext>
            </a:extLst>
          </p:cNvPr>
          <p:cNvSpPr/>
          <p:nvPr/>
        </p:nvSpPr>
        <p:spPr>
          <a:xfrm rot="20008076">
            <a:off x="8400053" y="2656608"/>
            <a:ext cx="1618577"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5F9C4B1E-7690-2F2B-6723-64C2DBA71391}"/>
              </a:ext>
            </a:extLst>
          </p:cNvPr>
          <p:cNvSpPr/>
          <p:nvPr/>
        </p:nvSpPr>
        <p:spPr>
          <a:xfrm rot="21269411">
            <a:off x="8935025" y="3537892"/>
            <a:ext cx="1304862" cy="4025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F3535B5A-B85A-58EB-550F-DE7D62FF7238}"/>
              </a:ext>
            </a:extLst>
          </p:cNvPr>
          <p:cNvSpPr/>
          <p:nvPr/>
        </p:nvSpPr>
        <p:spPr>
          <a:xfrm rot="1045053">
            <a:off x="8965345" y="4279482"/>
            <a:ext cx="1026480"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EBB0489-9CF3-991E-2B98-F35C4333D709}"/>
              </a:ext>
            </a:extLst>
          </p:cNvPr>
          <p:cNvGrpSpPr/>
          <p:nvPr/>
        </p:nvGrpSpPr>
        <p:grpSpPr>
          <a:xfrm>
            <a:off x="11593960" y="28867"/>
            <a:ext cx="727962" cy="868538"/>
            <a:chOff x="11464038" y="33830"/>
            <a:chExt cx="661737" cy="836394"/>
          </a:xfrm>
        </p:grpSpPr>
        <p:pic>
          <p:nvPicPr>
            <p:cNvPr id="27" name="Picture 26">
              <a:extLst>
                <a:ext uri="{FF2B5EF4-FFF2-40B4-BE49-F238E27FC236}">
                  <a16:creationId xmlns:a16="http://schemas.microsoft.com/office/drawing/2014/main" id="{6B771F19-18EF-EA43-FE63-3DD572E96F89}"/>
                </a:ext>
              </a:extLst>
            </p:cNvPr>
            <p:cNvPicPr>
              <a:picLocks noChangeAspect="1"/>
            </p:cNvPicPr>
            <p:nvPr/>
          </p:nvPicPr>
          <p:blipFill>
            <a:blip r:embed="rId10"/>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8" name="TextBox 27">
              <a:extLst>
                <a:ext uri="{FF2B5EF4-FFF2-40B4-BE49-F238E27FC236}">
                  <a16:creationId xmlns:a16="http://schemas.microsoft.com/office/drawing/2014/main" id="{24A304FD-1E21-E911-95F0-1101ABE423DF}"/>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29" name="Oval 28">
            <a:extLst>
              <a:ext uri="{FF2B5EF4-FFF2-40B4-BE49-F238E27FC236}">
                <a16:creationId xmlns:a16="http://schemas.microsoft.com/office/drawing/2014/main" id="{8A4FDD89-5641-2441-2586-45D2E8BBBE37}"/>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a:t>
            </a:r>
          </a:p>
        </p:txBody>
      </p:sp>
      <p:sp>
        <p:nvSpPr>
          <p:cNvPr id="30" name="TextBox 29">
            <a:extLst>
              <a:ext uri="{FF2B5EF4-FFF2-40B4-BE49-F238E27FC236}">
                <a16:creationId xmlns:a16="http://schemas.microsoft.com/office/drawing/2014/main" id="{A16379CB-C9C6-9922-B961-B5C9B3184080}"/>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Market Analysis – </a:t>
            </a:r>
            <a:r>
              <a:rPr lang="en-US" sz="3600" b="1" dirty="0">
                <a:solidFill>
                  <a:srgbClr val="C00000"/>
                </a:solidFill>
              </a:rPr>
              <a:t>ONLINE MARKET</a:t>
            </a:r>
          </a:p>
        </p:txBody>
      </p:sp>
      <p:sp>
        <p:nvSpPr>
          <p:cNvPr id="31" name="TextBox 30">
            <a:extLst>
              <a:ext uri="{FF2B5EF4-FFF2-40B4-BE49-F238E27FC236}">
                <a16:creationId xmlns:a16="http://schemas.microsoft.com/office/drawing/2014/main" id="{6C68F78B-B24F-FFC0-AAE1-3B5F4595F05B}"/>
              </a:ext>
            </a:extLst>
          </p:cNvPr>
          <p:cNvSpPr txBox="1"/>
          <p:nvPr/>
        </p:nvSpPr>
        <p:spPr>
          <a:xfrm>
            <a:off x="517033" y="565409"/>
            <a:ext cx="7221248" cy="461665"/>
          </a:xfrm>
          <a:prstGeom prst="rect">
            <a:avLst/>
          </a:prstGeom>
          <a:noFill/>
        </p:spPr>
        <p:txBody>
          <a:bodyPr wrap="square" rtlCol="0">
            <a:spAutoFit/>
          </a:bodyPr>
          <a:lstStyle/>
          <a:p>
            <a:r>
              <a:rPr lang="en-US" sz="2400" b="1" dirty="0"/>
              <a:t>Products that are frequently purchased together:</a:t>
            </a:r>
          </a:p>
        </p:txBody>
      </p:sp>
      <p:pic>
        <p:nvPicPr>
          <p:cNvPr id="32" name="Picture 31">
            <a:extLst>
              <a:ext uri="{FF2B5EF4-FFF2-40B4-BE49-F238E27FC236}">
                <a16:creationId xmlns:a16="http://schemas.microsoft.com/office/drawing/2014/main" id="{160FBF50-6DBE-A09A-413B-791F84211AF7}"/>
              </a:ext>
            </a:extLst>
          </p:cNvPr>
          <p:cNvPicPr>
            <a:picLocks noChangeAspect="1"/>
          </p:cNvPicPr>
          <p:nvPr/>
        </p:nvPicPr>
        <p:blipFill>
          <a:blip r:embed="rId11"/>
          <a:stretch>
            <a:fillRect/>
          </a:stretch>
        </p:blipFill>
        <p:spPr>
          <a:xfrm>
            <a:off x="10713552" y="4395255"/>
            <a:ext cx="930197" cy="1465944"/>
          </a:xfrm>
          <a:prstGeom prst="rect">
            <a:avLst/>
          </a:prstGeom>
        </p:spPr>
      </p:pic>
      <p:sp>
        <p:nvSpPr>
          <p:cNvPr id="2" name="TextBox 1">
            <a:extLst>
              <a:ext uri="{FF2B5EF4-FFF2-40B4-BE49-F238E27FC236}">
                <a16:creationId xmlns:a16="http://schemas.microsoft.com/office/drawing/2014/main" id="{0994DB7E-D379-11AE-A1A5-4150936D3C26}"/>
              </a:ext>
            </a:extLst>
          </p:cNvPr>
          <p:cNvSpPr txBox="1"/>
          <p:nvPr/>
        </p:nvSpPr>
        <p:spPr>
          <a:xfrm>
            <a:off x="517033" y="5202363"/>
            <a:ext cx="4624810" cy="1477328"/>
          </a:xfrm>
          <a:prstGeom prst="rect">
            <a:avLst/>
          </a:prstGeom>
          <a:noFill/>
        </p:spPr>
        <p:txBody>
          <a:bodyPr wrap="square" rtlCol="0">
            <a:spAutoFit/>
          </a:bodyPr>
          <a:lstStyle/>
          <a:p>
            <a:r>
              <a:rPr lang="en-US" dirty="0"/>
              <a:t>Transactions that include Mountain Tire Tube&gt;</a:t>
            </a:r>
          </a:p>
          <a:p>
            <a:pPr marL="285750" indent="-285750">
              <a:buFontTx/>
              <a:buChar char="-"/>
            </a:pPr>
            <a:r>
              <a:rPr lang="en-US" dirty="0"/>
              <a:t>32% Mountain Tires</a:t>
            </a:r>
          </a:p>
          <a:p>
            <a:pPr marL="285750" indent="-285750">
              <a:buFontTx/>
              <a:buChar char="-"/>
            </a:pPr>
            <a:r>
              <a:rPr lang="en-US" dirty="0"/>
              <a:t>18 % Fender Set</a:t>
            </a:r>
          </a:p>
          <a:p>
            <a:pPr marL="285750" indent="-285750">
              <a:buFontTx/>
              <a:buChar char="-"/>
            </a:pPr>
            <a:r>
              <a:rPr lang="en-US" dirty="0"/>
              <a:t>19% Water Bottle Cage and Water Bottles</a:t>
            </a:r>
          </a:p>
          <a:p>
            <a:pPr marL="285750" indent="-285750">
              <a:buFontTx/>
              <a:buChar char="-"/>
            </a:pPr>
            <a:endParaRPr lang="en-US" dirty="0"/>
          </a:p>
        </p:txBody>
      </p:sp>
      <p:sp>
        <p:nvSpPr>
          <p:cNvPr id="4" name="TextBox 3">
            <a:extLst>
              <a:ext uri="{FF2B5EF4-FFF2-40B4-BE49-F238E27FC236}">
                <a16:creationId xmlns:a16="http://schemas.microsoft.com/office/drawing/2014/main" id="{6C5CA7EB-50F7-DC73-1DAB-71B399C211D0}"/>
              </a:ext>
            </a:extLst>
          </p:cNvPr>
          <p:cNvSpPr txBox="1"/>
          <p:nvPr/>
        </p:nvSpPr>
        <p:spPr>
          <a:xfrm>
            <a:off x="4118469" y="1325217"/>
            <a:ext cx="436993" cy="369332"/>
          </a:xfrm>
          <a:prstGeom prst="rect">
            <a:avLst/>
          </a:prstGeom>
          <a:noFill/>
        </p:spPr>
        <p:txBody>
          <a:bodyPr wrap="square" rtlCol="0">
            <a:spAutoFit/>
          </a:bodyPr>
          <a:lstStyle/>
          <a:p>
            <a:r>
              <a:rPr lang="en-US" b="1" dirty="0">
                <a:solidFill>
                  <a:srgbClr val="FF0000"/>
                </a:solidFill>
              </a:rPr>
              <a:t>2</a:t>
            </a:r>
          </a:p>
        </p:txBody>
      </p:sp>
      <p:sp>
        <p:nvSpPr>
          <p:cNvPr id="6" name="TextBox 5">
            <a:extLst>
              <a:ext uri="{FF2B5EF4-FFF2-40B4-BE49-F238E27FC236}">
                <a16:creationId xmlns:a16="http://schemas.microsoft.com/office/drawing/2014/main" id="{8CC35F94-FE1D-CDE5-DFB3-077B94D82EDA}"/>
              </a:ext>
            </a:extLst>
          </p:cNvPr>
          <p:cNvSpPr txBox="1"/>
          <p:nvPr/>
        </p:nvSpPr>
        <p:spPr>
          <a:xfrm>
            <a:off x="4691270" y="3079712"/>
            <a:ext cx="344491" cy="369332"/>
          </a:xfrm>
          <a:prstGeom prst="rect">
            <a:avLst/>
          </a:prstGeom>
          <a:noFill/>
        </p:spPr>
        <p:txBody>
          <a:bodyPr wrap="square" rtlCol="0">
            <a:spAutoFit/>
          </a:bodyPr>
          <a:lstStyle/>
          <a:p>
            <a:r>
              <a:rPr lang="en-US" b="1" dirty="0">
                <a:solidFill>
                  <a:srgbClr val="FF0000"/>
                </a:solidFill>
              </a:rPr>
              <a:t>3</a:t>
            </a:r>
          </a:p>
        </p:txBody>
      </p:sp>
      <p:sp>
        <p:nvSpPr>
          <p:cNvPr id="8" name="TextBox 7">
            <a:extLst>
              <a:ext uri="{FF2B5EF4-FFF2-40B4-BE49-F238E27FC236}">
                <a16:creationId xmlns:a16="http://schemas.microsoft.com/office/drawing/2014/main" id="{E458559D-A1DA-236F-DAC5-BCC1292FB74F}"/>
              </a:ext>
            </a:extLst>
          </p:cNvPr>
          <p:cNvSpPr txBox="1"/>
          <p:nvPr/>
        </p:nvSpPr>
        <p:spPr>
          <a:xfrm>
            <a:off x="4439478" y="4395255"/>
            <a:ext cx="251792" cy="369332"/>
          </a:xfrm>
          <a:prstGeom prst="rect">
            <a:avLst/>
          </a:prstGeom>
          <a:noFill/>
        </p:spPr>
        <p:txBody>
          <a:bodyPr wrap="square" rtlCol="0">
            <a:spAutoFit/>
          </a:bodyPr>
          <a:lstStyle/>
          <a:p>
            <a:r>
              <a:rPr lang="en-US" b="1" dirty="0">
                <a:solidFill>
                  <a:srgbClr val="FF0000"/>
                </a:solidFill>
              </a:rPr>
              <a:t>5</a:t>
            </a:r>
          </a:p>
        </p:txBody>
      </p:sp>
      <p:sp>
        <p:nvSpPr>
          <p:cNvPr id="33" name="TextBox 32">
            <a:extLst>
              <a:ext uri="{FF2B5EF4-FFF2-40B4-BE49-F238E27FC236}">
                <a16:creationId xmlns:a16="http://schemas.microsoft.com/office/drawing/2014/main" id="{40B37AEE-F0C2-CC54-6311-FA8FC6F61F3F}"/>
              </a:ext>
            </a:extLst>
          </p:cNvPr>
          <p:cNvSpPr txBox="1"/>
          <p:nvPr/>
        </p:nvSpPr>
        <p:spPr>
          <a:xfrm>
            <a:off x="11853075" y="3161323"/>
            <a:ext cx="436993" cy="369332"/>
          </a:xfrm>
          <a:prstGeom prst="rect">
            <a:avLst/>
          </a:prstGeom>
          <a:noFill/>
        </p:spPr>
        <p:txBody>
          <a:bodyPr wrap="square" rtlCol="0">
            <a:spAutoFit/>
          </a:bodyPr>
          <a:lstStyle/>
          <a:p>
            <a:r>
              <a:rPr lang="en-US" b="1" dirty="0">
                <a:solidFill>
                  <a:srgbClr val="FF0000"/>
                </a:solidFill>
              </a:rPr>
              <a:t>2</a:t>
            </a:r>
          </a:p>
        </p:txBody>
      </p:sp>
      <p:sp>
        <p:nvSpPr>
          <p:cNvPr id="34" name="TextBox 33">
            <a:extLst>
              <a:ext uri="{FF2B5EF4-FFF2-40B4-BE49-F238E27FC236}">
                <a16:creationId xmlns:a16="http://schemas.microsoft.com/office/drawing/2014/main" id="{78C12137-AB53-69C1-024C-D68E2D2583BE}"/>
              </a:ext>
            </a:extLst>
          </p:cNvPr>
          <p:cNvSpPr txBox="1"/>
          <p:nvPr/>
        </p:nvSpPr>
        <p:spPr>
          <a:xfrm>
            <a:off x="11555999" y="1755359"/>
            <a:ext cx="436993" cy="369332"/>
          </a:xfrm>
          <a:prstGeom prst="rect">
            <a:avLst/>
          </a:prstGeom>
          <a:noFill/>
        </p:spPr>
        <p:txBody>
          <a:bodyPr wrap="square" rtlCol="0">
            <a:spAutoFit/>
          </a:bodyPr>
          <a:lstStyle/>
          <a:p>
            <a:r>
              <a:rPr lang="en-US" b="1" dirty="0">
                <a:solidFill>
                  <a:srgbClr val="FF0000"/>
                </a:solidFill>
              </a:rPr>
              <a:t>4</a:t>
            </a:r>
          </a:p>
        </p:txBody>
      </p:sp>
      <p:sp>
        <p:nvSpPr>
          <p:cNvPr id="35" name="TextBox 34">
            <a:extLst>
              <a:ext uri="{FF2B5EF4-FFF2-40B4-BE49-F238E27FC236}">
                <a16:creationId xmlns:a16="http://schemas.microsoft.com/office/drawing/2014/main" id="{6B4B6FDF-ED30-4731-78C7-5D8914B3B8C3}"/>
              </a:ext>
            </a:extLst>
          </p:cNvPr>
          <p:cNvSpPr txBox="1"/>
          <p:nvPr/>
        </p:nvSpPr>
        <p:spPr>
          <a:xfrm>
            <a:off x="11736926" y="4833031"/>
            <a:ext cx="436993" cy="369332"/>
          </a:xfrm>
          <a:prstGeom prst="rect">
            <a:avLst/>
          </a:prstGeom>
          <a:noFill/>
        </p:spPr>
        <p:txBody>
          <a:bodyPr wrap="square" rtlCol="0">
            <a:spAutoFit/>
          </a:bodyPr>
          <a:lstStyle/>
          <a:p>
            <a:r>
              <a:rPr lang="en-US" b="1" dirty="0">
                <a:solidFill>
                  <a:srgbClr val="FF0000"/>
                </a:solidFill>
              </a:rPr>
              <a:t>2</a:t>
            </a:r>
          </a:p>
        </p:txBody>
      </p:sp>
      <p:sp>
        <p:nvSpPr>
          <p:cNvPr id="12" name="TextBox 11">
            <a:extLst>
              <a:ext uri="{FF2B5EF4-FFF2-40B4-BE49-F238E27FC236}">
                <a16:creationId xmlns:a16="http://schemas.microsoft.com/office/drawing/2014/main" id="{D39FA16A-D08F-8D79-4CF2-4048ED28FEB3}"/>
              </a:ext>
            </a:extLst>
          </p:cNvPr>
          <p:cNvSpPr txBox="1"/>
          <p:nvPr/>
        </p:nvSpPr>
        <p:spPr>
          <a:xfrm>
            <a:off x="6606532" y="4613384"/>
            <a:ext cx="1652318" cy="369332"/>
          </a:xfrm>
          <a:prstGeom prst="rect">
            <a:avLst/>
          </a:prstGeom>
          <a:noFill/>
        </p:spPr>
        <p:txBody>
          <a:bodyPr wrap="square" rtlCol="0">
            <a:spAutoFit/>
          </a:bodyPr>
          <a:lstStyle/>
          <a:p>
            <a:r>
              <a:rPr lang="en-US" dirty="0"/>
              <a:t>Mountain Bikes</a:t>
            </a:r>
          </a:p>
        </p:txBody>
      </p:sp>
      <p:sp>
        <p:nvSpPr>
          <p:cNvPr id="36" name="TextBox 35">
            <a:extLst>
              <a:ext uri="{FF2B5EF4-FFF2-40B4-BE49-F238E27FC236}">
                <a16:creationId xmlns:a16="http://schemas.microsoft.com/office/drawing/2014/main" id="{E60031D4-939A-4A50-DC1A-03CEF37954A9}"/>
              </a:ext>
            </a:extLst>
          </p:cNvPr>
          <p:cNvSpPr txBox="1"/>
          <p:nvPr/>
        </p:nvSpPr>
        <p:spPr>
          <a:xfrm>
            <a:off x="431800" y="4581482"/>
            <a:ext cx="1749345" cy="369332"/>
          </a:xfrm>
          <a:prstGeom prst="rect">
            <a:avLst/>
          </a:prstGeom>
          <a:noFill/>
        </p:spPr>
        <p:txBody>
          <a:bodyPr wrap="square" rtlCol="0">
            <a:spAutoFit/>
          </a:bodyPr>
          <a:lstStyle/>
          <a:p>
            <a:r>
              <a:rPr lang="en-US" dirty="0"/>
              <a:t>Mountain Tube</a:t>
            </a:r>
          </a:p>
        </p:txBody>
      </p:sp>
      <p:sp>
        <p:nvSpPr>
          <p:cNvPr id="37" name="TextBox 36">
            <a:extLst>
              <a:ext uri="{FF2B5EF4-FFF2-40B4-BE49-F238E27FC236}">
                <a16:creationId xmlns:a16="http://schemas.microsoft.com/office/drawing/2014/main" id="{5B6F8CA1-5315-34AF-9CD2-904718269D67}"/>
              </a:ext>
            </a:extLst>
          </p:cNvPr>
          <p:cNvSpPr txBox="1"/>
          <p:nvPr/>
        </p:nvSpPr>
        <p:spPr>
          <a:xfrm>
            <a:off x="6255846" y="5181041"/>
            <a:ext cx="4624810" cy="1200329"/>
          </a:xfrm>
          <a:prstGeom prst="rect">
            <a:avLst/>
          </a:prstGeom>
          <a:noFill/>
        </p:spPr>
        <p:txBody>
          <a:bodyPr wrap="square" rtlCol="0">
            <a:spAutoFit/>
          </a:bodyPr>
          <a:lstStyle/>
          <a:p>
            <a:r>
              <a:rPr lang="en-US" dirty="0"/>
              <a:t>Transactions that include Mountain bike&gt;</a:t>
            </a:r>
          </a:p>
          <a:p>
            <a:pPr marL="285750" indent="-285750">
              <a:buFontTx/>
              <a:buChar char="-"/>
            </a:pPr>
            <a:r>
              <a:rPr lang="en-US" dirty="0"/>
              <a:t>32% Cycling Cap</a:t>
            </a:r>
          </a:p>
          <a:p>
            <a:pPr marL="285750" indent="-285750">
              <a:buFontTx/>
              <a:buChar char="-"/>
            </a:pPr>
            <a:r>
              <a:rPr lang="en-US" dirty="0"/>
              <a:t>18 % Mini Bag</a:t>
            </a:r>
          </a:p>
          <a:p>
            <a:pPr marL="285750" indent="-285750">
              <a:buFontTx/>
              <a:buChar char="-"/>
            </a:pPr>
            <a:r>
              <a:rPr lang="en-US" dirty="0"/>
              <a:t>12% Water Bottle Cage</a:t>
            </a:r>
          </a:p>
        </p:txBody>
      </p:sp>
      <p:pic>
        <p:nvPicPr>
          <p:cNvPr id="14" name="Picture 13">
            <a:extLst>
              <a:ext uri="{FF2B5EF4-FFF2-40B4-BE49-F238E27FC236}">
                <a16:creationId xmlns:a16="http://schemas.microsoft.com/office/drawing/2014/main" id="{23D15EDD-6E35-20BE-F401-C96C34A652C3}"/>
              </a:ext>
            </a:extLst>
          </p:cNvPr>
          <p:cNvPicPr>
            <a:picLocks noChangeAspect="1"/>
          </p:cNvPicPr>
          <p:nvPr/>
        </p:nvPicPr>
        <p:blipFill>
          <a:blip r:embed="rId12"/>
          <a:stretch>
            <a:fillRect/>
          </a:stretch>
        </p:blipFill>
        <p:spPr>
          <a:xfrm>
            <a:off x="3942282" y="2668377"/>
            <a:ext cx="1295477" cy="1146458"/>
          </a:xfrm>
          <a:prstGeom prst="rect">
            <a:avLst/>
          </a:prstGeom>
        </p:spPr>
      </p:pic>
      <p:sp>
        <p:nvSpPr>
          <p:cNvPr id="38" name="TextBox 37">
            <a:extLst>
              <a:ext uri="{FF2B5EF4-FFF2-40B4-BE49-F238E27FC236}">
                <a16:creationId xmlns:a16="http://schemas.microsoft.com/office/drawing/2014/main" id="{495F7819-A95C-C065-7A0E-CF9A33E30247}"/>
              </a:ext>
            </a:extLst>
          </p:cNvPr>
          <p:cNvSpPr txBox="1"/>
          <p:nvPr/>
        </p:nvSpPr>
        <p:spPr>
          <a:xfrm>
            <a:off x="4928498" y="3169607"/>
            <a:ext cx="436993" cy="369332"/>
          </a:xfrm>
          <a:prstGeom prst="rect">
            <a:avLst/>
          </a:prstGeom>
          <a:noFill/>
        </p:spPr>
        <p:txBody>
          <a:bodyPr wrap="square" rtlCol="0">
            <a:spAutoFit/>
          </a:bodyPr>
          <a:lstStyle/>
          <a:p>
            <a:r>
              <a:rPr lang="en-US" b="1" dirty="0">
                <a:solidFill>
                  <a:srgbClr val="FF0000"/>
                </a:solidFill>
              </a:rPr>
              <a:t>3</a:t>
            </a:r>
          </a:p>
        </p:txBody>
      </p:sp>
    </p:spTree>
    <p:extLst>
      <p:ext uri="{BB962C8B-B14F-4D97-AF65-F5344CB8AC3E}">
        <p14:creationId xmlns:p14="http://schemas.microsoft.com/office/powerpoint/2010/main" val="176042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610FE-80A0-DB3A-9B87-0BB54D1164EE}"/>
              </a:ext>
            </a:extLst>
          </p:cNvPr>
          <p:cNvSpPr txBox="1"/>
          <p:nvPr/>
        </p:nvSpPr>
        <p:spPr>
          <a:xfrm>
            <a:off x="1093462" y="25751"/>
            <a:ext cx="4019960" cy="646331"/>
          </a:xfrm>
          <a:prstGeom prst="rect">
            <a:avLst/>
          </a:prstGeom>
          <a:noFill/>
        </p:spPr>
        <p:txBody>
          <a:bodyPr wrap="square" rtlCol="0">
            <a:spAutoFit/>
          </a:bodyPr>
          <a:lstStyle/>
          <a:p>
            <a:r>
              <a:rPr lang="en-US" sz="3600" b="1" dirty="0">
                <a:solidFill>
                  <a:schemeClr val="bg1">
                    <a:lumMod val="50000"/>
                  </a:schemeClr>
                </a:solidFill>
              </a:rPr>
              <a:t>Executive Summary</a:t>
            </a:r>
          </a:p>
        </p:txBody>
      </p:sp>
      <p:sp>
        <p:nvSpPr>
          <p:cNvPr id="3" name="TextBox 2">
            <a:extLst>
              <a:ext uri="{FF2B5EF4-FFF2-40B4-BE49-F238E27FC236}">
                <a16:creationId xmlns:a16="http://schemas.microsoft.com/office/drawing/2014/main" id="{C5511165-0BDC-B746-30D2-3D71BA68D152}"/>
              </a:ext>
            </a:extLst>
          </p:cNvPr>
          <p:cNvSpPr txBox="1"/>
          <p:nvPr/>
        </p:nvSpPr>
        <p:spPr>
          <a:xfrm>
            <a:off x="259438" y="672082"/>
            <a:ext cx="11129211" cy="6863417"/>
          </a:xfrm>
          <a:prstGeom prst="rect">
            <a:avLst/>
          </a:prstGeom>
          <a:noFill/>
        </p:spPr>
        <p:txBody>
          <a:bodyPr wrap="square" rtlCol="0">
            <a:spAutoFit/>
          </a:bodyPr>
          <a:lstStyle/>
          <a:p>
            <a:r>
              <a:rPr lang="en-US" sz="1600" dirty="0"/>
              <a:t>The Bike Sales represent 86.1%. It is distributed by the following channels.</a:t>
            </a:r>
          </a:p>
          <a:p>
            <a:br>
              <a:rPr lang="en-US" sz="1600" dirty="0"/>
            </a:br>
            <a:r>
              <a:rPr lang="en-US" sz="1600" dirty="0"/>
              <a:t>	- Online:  it represents 26.60% of sales, however, the profit represents 118% of total sales.</a:t>
            </a:r>
          </a:p>
          <a:p>
            <a:r>
              <a:rPr lang="en-US" sz="1600" dirty="0"/>
              <a:t>	- Reseller: It represents 73.40%, however, the profit is negative for 118% of total sales.</a:t>
            </a:r>
          </a:p>
          <a:p>
            <a:pPr marL="285750" indent="-285750">
              <a:buFont typeface="Arial" panose="020B0604020202020204" pitchFamily="34" charset="0"/>
              <a:buChar char="•"/>
            </a:pPr>
            <a:r>
              <a:rPr lang="en-US" sz="1600" dirty="0"/>
              <a:t>Australia is the region with the highest online sales since 2011 with a total of 8.21% of total online sales and the South-west in the US is the region with the highest reseller sales since 2Q-11 with a total of 16.85%.</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Competitor Analysis was used to </a:t>
            </a:r>
            <a:r>
              <a:rPr lang="en-GB" sz="1600" b="0" i="0" dirty="0">
                <a:solidFill>
                  <a:srgbClr val="2D2D2D"/>
                </a:solidFill>
                <a:effectLst/>
                <a:latin typeface="Silka"/>
              </a:rPr>
              <a:t>examine AHG competitors’ features, market share, pricing, marketing, differentiators, strengths, weaknesses, geography, culture, and customer reviews.</a:t>
            </a:r>
            <a:endParaRPr lang="en-US" sz="1600" dirty="0"/>
          </a:p>
          <a:p>
            <a:endParaRPr lang="en-US" sz="1600" dirty="0"/>
          </a:p>
          <a:p>
            <a:pPr marL="285750" indent="-285750">
              <a:buFont typeface="Wingdings" panose="05000000000000000000" pitchFamily="2" charset="2"/>
              <a:buChar char="§"/>
            </a:pPr>
            <a:r>
              <a:rPr lang="en-US" sz="1600" b="1" dirty="0"/>
              <a:t>5 - year forecasts</a:t>
            </a:r>
            <a:r>
              <a:rPr lang="en-US" sz="1600" dirty="0"/>
              <a:t>:</a:t>
            </a:r>
            <a:br>
              <a:rPr lang="en-US" sz="1600" dirty="0"/>
            </a:br>
            <a:r>
              <a:rPr lang="en-US" sz="1600" dirty="0"/>
              <a:t>- Online:  UK, France, Germany, Southwest US, Northwest US, Canada, Australia, and Southwest US show an increment of 134%, 135%, 127%, 89%, 85%, and 56% respectively in revenue. Central is practically NULL.</a:t>
            </a:r>
            <a:br>
              <a:rPr lang="en-US" sz="1600" dirty="0"/>
            </a:br>
            <a:r>
              <a:rPr lang="en-US" sz="1600" dirty="0"/>
              <a:t>- Reseller: UK, France, Northwest US, Southwest US, and Central US show an increment of 114%, 46%, 42%,&amp;1, and 98% respectively. Australia and Germany 5 Year forecasts are not reliable.</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b="1" dirty="0"/>
              <a:t>Market Basket Analysis</a:t>
            </a:r>
            <a:br>
              <a:rPr lang="en-US" sz="1600" b="1" dirty="0"/>
            </a:br>
            <a:r>
              <a:rPr lang="en-US" sz="1600" dirty="0"/>
              <a:t>The Product to be sold together based on profitability are the following:</a:t>
            </a:r>
          </a:p>
          <a:p>
            <a:r>
              <a:rPr lang="en-US" sz="1600" dirty="0"/>
              <a:t>Transactions that include Hydration Pack&gt;</a:t>
            </a:r>
          </a:p>
          <a:p>
            <a:pPr marL="285750" indent="-285750">
              <a:buFontTx/>
              <a:buChar char="-"/>
            </a:pPr>
            <a:r>
              <a:rPr lang="en-US" sz="1600" dirty="0"/>
              <a:t>Bike Wash/Classic Vest/12% Hitch Rack</a:t>
            </a:r>
          </a:p>
          <a:p>
            <a:r>
              <a:rPr lang="en-US" sz="1600" dirty="0"/>
              <a:t>Transactions that include Mountain Tire Tube&gt;</a:t>
            </a:r>
          </a:p>
          <a:p>
            <a:pPr marL="285750" indent="-285750">
              <a:buFontTx/>
              <a:buChar char="-"/>
            </a:pPr>
            <a:r>
              <a:rPr lang="en-US" sz="1600" dirty="0"/>
              <a:t> Mountain Tires/Fender Set/Water Bottle Cage  Water Bottles</a:t>
            </a:r>
          </a:p>
          <a:p>
            <a:pPr marL="285750" indent="-285750">
              <a:buFontTx/>
              <a:buChar char="-"/>
            </a:pPr>
            <a:endParaRPr lang="en-US" dirty="0"/>
          </a:p>
          <a:p>
            <a:pPr marL="285750" indent="-285750">
              <a:buFontTx/>
              <a:buChar char="-"/>
            </a:pPr>
            <a:endParaRPr lang="en-US" dirty="0"/>
          </a:p>
          <a:p>
            <a:endParaRPr lang="en-US" dirty="0"/>
          </a:p>
          <a:p>
            <a:pPr marL="285750" indent="-285750">
              <a:buFont typeface="Wingdings" panose="05000000000000000000" pitchFamily="2" charset="2"/>
              <a:buChar char="§"/>
            </a:pPr>
            <a:endParaRPr lang="en-US" dirty="0"/>
          </a:p>
        </p:txBody>
      </p:sp>
      <p:grpSp>
        <p:nvGrpSpPr>
          <p:cNvPr id="4" name="Group 3">
            <a:extLst>
              <a:ext uri="{FF2B5EF4-FFF2-40B4-BE49-F238E27FC236}">
                <a16:creationId xmlns:a16="http://schemas.microsoft.com/office/drawing/2014/main" id="{F34965AE-F6E7-058B-896D-6D8FE406BC43}"/>
              </a:ext>
            </a:extLst>
          </p:cNvPr>
          <p:cNvGrpSpPr/>
          <p:nvPr/>
        </p:nvGrpSpPr>
        <p:grpSpPr>
          <a:xfrm>
            <a:off x="11469629" y="70597"/>
            <a:ext cx="727962" cy="868538"/>
            <a:chOff x="11464038" y="33830"/>
            <a:chExt cx="661737" cy="836394"/>
          </a:xfrm>
        </p:grpSpPr>
        <p:pic>
          <p:nvPicPr>
            <p:cNvPr id="5" name="Picture 4">
              <a:extLst>
                <a:ext uri="{FF2B5EF4-FFF2-40B4-BE49-F238E27FC236}">
                  <a16:creationId xmlns:a16="http://schemas.microsoft.com/office/drawing/2014/main" id="{1D3D9124-D5EC-BD51-0B11-AF8E87908D6F}"/>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CEA7459D-3423-9193-BB7F-7FC4C4C937E0}"/>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Oval 6">
            <a:extLst>
              <a:ext uri="{FF2B5EF4-FFF2-40B4-BE49-F238E27FC236}">
                <a16:creationId xmlns:a16="http://schemas.microsoft.com/office/drawing/2014/main" id="{7721FBD7-2D6C-8B07-3D31-7C9D68912EF9}"/>
              </a:ext>
            </a:extLst>
          </p:cNvPr>
          <p:cNvSpPr/>
          <p:nvPr/>
        </p:nvSpPr>
        <p:spPr>
          <a:xfrm>
            <a:off x="126925" y="156412"/>
            <a:ext cx="637674" cy="385010"/>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2</a:t>
            </a:r>
          </a:p>
        </p:txBody>
      </p:sp>
    </p:spTree>
    <p:extLst>
      <p:ext uri="{BB962C8B-B14F-4D97-AF65-F5344CB8AC3E}">
        <p14:creationId xmlns:p14="http://schemas.microsoft.com/office/powerpoint/2010/main" val="1839040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B1D7CE-E4A1-CED6-3F22-D72EC76203DE}"/>
              </a:ext>
            </a:extLst>
          </p:cNvPr>
          <p:cNvGrpSpPr/>
          <p:nvPr/>
        </p:nvGrpSpPr>
        <p:grpSpPr>
          <a:xfrm>
            <a:off x="11593960" y="28867"/>
            <a:ext cx="727962" cy="868538"/>
            <a:chOff x="11464038" y="33830"/>
            <a:chExt cx="661737" cy="836394"/>
          </a:xfrm>
        </p:grpSpPr>
        <p:pic>
          <p:nvPicPr>
            <p:cNvPr id="3" name="Picture 2">
              <a:extLst>
                <a:ext uri="{FF2B5EF4-FFF2-40B4-BE49-F238E27FC236}">
                  <a16:creationId xmlns:a16="http://schemas.microsoft.com/office/drawing/2014/main" id="{487B9165-E3DB-B695-3ED8-018467A30D5B}"/>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8B338CFB-B8E6-1DCE-52BE-929A622FF4F9}"/>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Oval 4">
            <a:extLst>
              <a:ext uri="{FF2B5EF4-FFF2-40B4-BE49-F238E27FC236}">
                <a16:creationId xmlns:a16="http://schemas.microsoft.com/office/drawing/2014/main" id="{B56B4F11-9EFC-1D73-2FEF-357BAA703B37}"/>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a:t>
            </a:r>
          </a:p>
        </p:txBody>
      </p:sp>
      <p:sp>
        <p:nvSpPr>
          <p:cNvPr id="6" name="TextBox 5">
            <a:extLst>
              <a:ext uri="{FF2B5EF4-FFF2-40B4-BE49-F238E27FC236}">
                <a16:creationId xmlns:a16="http://schemas.microsoft.com/office/drawing/2014/main" id="{BA7F7B39-6241-165D-FBBA-DC22AD488B6E}"/>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Market Analysis – </a:t>
            </a:r>
            <a:r>
              <a:rPr lang="en-US" sz="3600" b="1" dirty="0">
                <a:solidFill>
                  <a:srgbClr val="C00000"/>
                </a:solidFill>
              </a:rPr>
              <a:t>ONLINE MARKET</a:t>
            </a:r>
          </a:p>
        </p:txBody>
      </p:sp>
      <p:sp>
        <p:nvSpPr>
          <p:cNvPr id="7" name="TextBox 6">
            <a:extLst>
              <a:ext uri="{FF2B5EF4-FFF2-40B4-BE49-F238E27FC236}">
                <a16:creationId xmlns:a16="http://schemas.microsoft.com/office/drawing/2014/main" id="{6EF9D58B-32FF-7CF3-9C7B-02549EEA30C5}"/>
              </a:ext>
            </a:extLst>
          </p:cNvPr>
          <p:cNvSpPr txBox="1"/>
          <p:nvPr/>
        </p:nvSpPr>
        <p:spPr>
          <a:xfrm>
            <a:off x="517033" y="565409"/>
            <a:ext cx="7221248" cy="830997"/>
          </a:xfrm>
          <a:prstGeom prst="rect">
            <a:avLst/>
          </a:prstGeom>
          <a:noFill/>
        </p:spPr>
        <p:txBody>
          <a:bodyPr wrap="square" rtlCol="0">
            <a:spAutoFit/>
          </a:bodyPr>
          <a:lstStyle/>
          <a:p>
            <a:r>
              <a:rPr lang="en-US" sz="2400" b="1" dirty="0"/>
              <a:t>Products that are frequently purchased together:</a:t>
            </a:r>
          </a:p>
          <a:p>
            <a:endParaRPr lang="en-US" sz="2400" b="1" dirty="0"/>
          </a:p>
        </p:txBody>
      </p:sp>
      <p:pic>
        <p:nvPicPr>
          <p:cNvPr id="9" name="Picture 8">
            <a:extLst>
              <a:ext uri="{FF2B5EF4-FFF2-40B4-BE49-F238E27FC236}">
                <a16:creationId xmlns:a16="http://schemas.microsoft.com/office/drawing/2014/main" id="{4CE133EE-90A2-0C5B-BB32-3B6630367F4E}"/>
              </a:ext>
            </a:extLst>
          </p:cNvPr>
          <p:cNvPicPr>
            <a:picLocks noChangeAspect="1"/>
          </p:cNvPicPr>
          <p:nvPr/>
        </p:nvPicPr>
        <p:blipFill>
          <a:blip r:embed="rId3"/>
          <a:stretch>
            <a:fillRect/>
          </a:stretch>
        </p:blipFill>
        <p:spPr>
          <a:xfrm>
            <a:off x="60965" y="1429553"/>
            <a:ext cx="2322816" cy="1417466"/>
          </a:xfrm>
          <a:prstGeom prst="rect">
            <a:avLst/>
          </a:prstGeom>
        </p:spPr>
      </p:pic>
      <p:pic>
        <p:nvPicPr>
          <p:cNvPr id="11" name="Picture 10">
            <a:extLst>
              <a:ext uri="{FF2B5EF4-FFF2-40B4-BE49-F238E27FC236}">
                <a16:creationId xmlns:a16="http://schemas.microsoft.com/office/drawing/2014/main" id="{5DC8B141-027E-B9EB-685D-012670336A2B}"/>
              </a:ext>
            </a:extLst>
          </p:cNvPr>
          <p:cNvPicPr>
            <a:picLocks noChangeAspect="1"/>
          </p:cNvPicPr>
          <p:nvPr/>
        </p:nvPicPr>
        <p:blipFill>
          <a:blip r:embed="rId4"/>
          <a:stretch>
            <a:fillRect/>
          </a:stretch>
        </p:blipFill>
        <p:spPr>
          <a:xfrm>
            <a:off x="3919453" y="1240634"/>
            <a:ext cx="1543830" cy="1410840"/>
          </a:xfrm>
          <a:prstGeom prst="rect">
            <a:avLst/>
          </a:prstGeom>
        </p:spPr>
      </p:pic>
      <p:pic>
        <p:nvPicPr>
          <p:cNvPr id="13" name="Picture 12">
            <a:extLst>
              <a:ext uri="{FF2B5EF4-FFF2-40B4-BE49-F238E27FC236}">
                <a16:creationId xmlns:a16="http://schemas.microsoft.com/office/drawing/2014/main" id="{BF9B2A08-5E4A-6530-3680-1B3A75CF5855}"/>
              </a:ext>
            </a:extLst>
          </p:cNvPr>
          <p:cNvPicPr>
            <a:picLocks noChangeAspect="1"/>
          </p:cNvPicPr>
          <p:nvPr/>
        </p:nvPicPr>
        <p:blipFill>
          <a:blip r:embed="rId5"/>
          <a:stretch>
            <a:fillRect/>
          </a:stretch>
        </p:blipFill>
        <p:spPr>
          <a:xfrm>
            <a:off x="10391147" y="1026570"/>
            <a:ext cx="1443525" cy="1410841"/>
          </a:xfrm>
          <a:prstGeom prst="rect">
            <a:avLst/>
          </a:prstGeom>
        </p:spPr>
      </p:pic>
      <p:pic>
        <p:nvPicPr>
          <p:cNvPr id="15" name="Picture 14">
            <a:extLst>
              <a:ext uri="{FF2B5EF4-FFF2-40B4-BE49-F238E27FC236}">
                <a16:creationId xmlns:a16="http://schemas.microsoft.com/office/drawing/2014/main" id="{D6FE2DA1-2571-AC9D-2B9A-FE45985B334F}"/>
              </a:ext>
            </a:extLst>
          </p:cNvPr>
          <p:cNvPicPr>
            <a:picLocks noChangeAspect="1"/>
          </p:cNvPicPr>
          <p:nvPr/>
        </p:nvPicPr>
        <p:blipFill>
          <a:blip r:embed="rId6"/>
          <a:stretch>
            <a:fillRect/>
          </a:stretch>
        </p:blipFill>
        <p:spPr>
          <a:xfrm>
            <a:off x="7356452" y="2364009"/>
            <a:ext cx="1543830" cy="1419614"/>
          </a:xfrm>
          <a:prstGeom prst="rect">
            <a:avLst/>
          </a:prstGeom>
        </p:spPr>
      </p:pic>
      <p:pic>
        <p:nvPicPr>
          <p:cNvPr id="17" name="Picture 16">
            <a:extLst>
              <a:ext uri="{FF2B5EF4-FFF2-40B4-BE49-F238E27FC236}">
                <a16:creationId xmlns:a16="http://schemas.microsoft.com/office/drawing/2014/main" id="{5989B1CE-B04F-AC55-126C-1AC6D90DBBFE}"/>
              </a:ext>
            </a:extLst>
          </p:cNvPr>
          <p:cNvPicPr>
            <a:picLocks noChangeAspect="1"/>
          </p:cNvPicPr>
          <p:nvPr/>
        </p:nvPicPr>
        <p:blipFill>
          <a:blip r:embed="rId7"/>
          <a:stretch>
            <a:fillRect/>
          </a:stretch>
        </p:blipFill>
        <p:spPr>
          <a:xfrm rot="1119881">
            <a:off x="10323010" y="3588785"/>
            <a:ext cx="1443526" cy="1474371"/>
          </a:xfrm>
          <a:prstGeom prst="rect">
            <a:avLst/>
          </a:prstGeom>
        </p:spPr>
      </p:pic>
      <p:sp>
        <p:nvSpPr>
          <p:cNvPr id="18" name="Arrow: Right 17">
            <a:extLst>
              <a:ext uri="{FF2B5EF4-FFF2-40B4-BE49-F238E27FC236}">
                <a16:creationId xmlns:a16="http://schemas.microsoft.com/office/drawing/2014/main" id="{7AF75B9F-4ECF-7902-F705-A72202DEDC3F}"/>
              </a:ext>
            </a:extLst>
          </p:cNvPr>
          <p:cNvSpPr/>
          <p:nvPr/>
        </p:nvSpPr>
        <p:spPr>
          <a:xfrm>
            <a:off x="2407082" y="2066896"/>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60FC916-AA32-7262-A48A-BC7363D8338B}"/>
              </a:ext>
            </a:extLst>
          </p:cNvPr>
          <p:cNvSpPr/>
          <p:nvPr/>
        </p:nvSpPr>
        <p:spPr>
          <a:xfrm rot="19912975">
            <a:off x="9060058" y="2145455"/>
            <a:ext cx="1305863" cy="35315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D558741-59FC-5D63-1845-C1B9279EB64A}"/>
              </a:ext>
            </a:extLst>
          </p:cNvPr>
          <p:cNvSpPr/>
          <p:nvPr/>
        </p:nvSpPr>
        <p:spPr>
          <a:xfrm rot="1939272">
            <a:off x="8954595" y="3540800"/>
            <a:ext cx="1298066" cy="3810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70DD833-12BD-FEF6-8579-54146A4DDF67}"/>
              </a:ext>
            </a:extLst>
          </p:cNvPr>
          <p:cNvPicPr>
            <a:picLocks noChangeAspect="1"/>
          </p:cNvPicPr>
          <p:nvPr/>
        </p:nvPicPr>
        <p:blipFill>
          <a:blip r:embed="rId8"/>
          <a:stretch>
            <a:fillRect/>
          </a:stretch>
        </p:blipFill>
        <p:spPr>
          <a:xfrm>
            <a:off x="10124074" y="2282682"/>
            <a:ext cx="1924953" cy="1434703"/>
          </a:xfrm>
          <a:prstGeom prst="rect">
            <a:avLst/>
          </a:prstGeom>
        </p:spPr>
      </p:pic>
      <p:sp>
        <p:nvSpPr>
          <p:cNvPr id="19" name="Arrow: Right 18">
            <a:extLst>
              <a:ext uri="{FF2B5EF4-FFF2-40B4-BE49-F238E27FC236}">
                <a16:creationId xmlns:a16="http://schemas.microsoft.com/office/drawing/2014/main" id="{2FD37D0D-9E8D-32C0-1A01-BBE837C2DBFA}"/>
              </a:ext>
            </a:extLst>
          </p:cNvPr>
          <p:cNvSpPr/>
          <p:nvPr/>
        </p:nvSpPr>
        <p:spPr>
          <a:xfrm>
            <a:off x="9181856" y="2930271"/>
            <a:ext cx="71364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7F5284F-DFDA-39D9-D344-5E3F8C4E94AC}"/>
              </a:ext>
            </a:extLst>
          </p:cNvPr>
          <p:cNvPicPr>
            <a:picLocks noChangeAspect="1"/>
          </p:cNvPicPr>
          <p:nvPr/>
        </p:nvPicPr>
        <p:blipFill>
          <a:blip r:embed="rId9"/>
          <a:stretch>
            <a:fillRect/>
          </a:stretch>
        </p:blipFill>
        <p:spPr>
          <a:xfrm>
            <a:off x="281550" y="3169440"/>
            <a:ext cx="910863" cy="1661362"/>
          </a:xfrm>
          <a:prstGeom prst="rect">
            <a:avLst/>
          </a:prstGeom>
        </p:spPr>
      </p:pic>
      <p:sp>
        <p:nvSpPr>
          <p:cNvPr id="21" name="Arrow: Right 20">
            <a:extLst>
              <a:ext uri="{FF2B5EF4-FFF2-40B4-BE49-F238E27FC236}">
                <a16:creationId xmlns:a16="http://schemas.microsoft.com/office/drawing/2014/main" id="{805A77CD-66C4-538D-71B8-7EF5BE209012}"/>
              </a:ext>
            </a:extLst>
          </p:cNvPr>
          <p:cNvSpPr/>
          <p:nvPr/>
        </p:nvSpPr>
        <p:spPr>
          <a:xfrm>
            <a:off x="1474121" y="3731335"/>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EB7C753-A0FB-3A95-A20D-B5F21D168499}"/>
              </a:ext>
            </a:extLst>
          </p:cNvPr>
          <p:cNvPicPr>
            <a:picLocks noChangeAspect="1"/>
          </p:cNvPicPr>
          <p:nvPr/>
        </p:nvPicPr>
        <p:blipFill>
          <a:blip r:embed="rId10"/>
          <a:stretch>
            <a:fillRect/>
          </a:stretch>
        </p:blipFill>
        <p:spPr>
          <a:xfrm>
            <a:off x="3606522" y="2878981"/>
            <a:ext cx="1195529" cy="1899644"/>
          </a:xfrm>
          <a:prstGeom prst="rect">
            <a:avLst/>
          </a:prstGeom>
        </p:spPr>
      </p:pic>
      <p:sp>
        <p:nvSpPr>
          <p:cNvPr id="8" name="TextBox 7">
            <a:extLst>
              <a:ext uri="{FF2B5EF4-FFF2-40B4-BE49-F238E27FC236}">
                <a16:creationId xmlns:a16="http://schemas.microsoft.com/office/drawing/2014/main" id="{616FEEA6-0F2C-6CA8-5FF0-FBE5C2A73F85}"/>
              </a:ext>
            </a:extLst>
          </p:cNvPr>
          <p:cNvSpPr txBox="1"/>
          <p:nvPr/>
        </p:nvSpPr>
        <p:spPr>
          <a:xfrm>
            <a:off x="281550" y="5168900"/>
            <a:ext cx="4404750" cy="1200329"/>
          </a:xfrm>
          <a:prstGeom prst="rect">
            <a:avLst/>
          </a:prstGeom>
          <a:noFill/>
        </p:spPr>
        <p:txBody>
          <a:bodyPr wrap="square" rtlCol="0">
            <a:spAutoFit/>
          </a:bodyPr>
          <a:lstStyle/>
          <a:p>
            <a:r>
              <a:rPr lang="en-US" dirty="0"/>
              <a:t>Transactions that includes Mountain Tire Tube&gt;</a:t>
            </a:r>
          </a:p>
          <a:p>
            <a:pPr marL="285750" indent="-285750">
              <a:buFontTx/>
              <a:buChar char="-"/>
            </a:pPr>
            <a:r>
              <a:rPr lang="en-US" dirty="0"/>
              <a:t>22% Gloves</a:t>
            </a:r>
          </a:p>
          <a:p>
            <a:pPr marL="285750" indent="-285750">
              <a:buFontTx/>
              <a:buChar char="-"/>
            </a:pPr>
            <a:r>
              <a:rPr lang="en-US" dirty="0"/>
              <a:t>12 % short sleeve Logo jersey </a:t>
            </a:r>
          </a:p>
        </p:txBody>
      </p:sp>
      <p:sp>
        <p:nvSpPr>
          <p:cNvPr id="16" name="TextBox 15">
            <a:extLst>
              <a:ext uri="{FF2B5EF4-FFF2-40B4-BE49-F238E27FC236}">
                <a16:creationId xmlns:a16="http://schemas.microsoft.com/office/drawing/2014/main" id="{C28CED1E-4E08-99A5-3F71-C3E52984462B}"/>
              </a:ext>
            </a:extLst>
          </p:cNvPr>
          <p:cNvSpPr txBox="1"/>
          <p:nvPr/>
        </p:nvSpPr>
        <p:spPr>
          <a:xfrm>
            <a:off x="7788686" y="3783559"/>
            <a:ext cx="910863" cy="369332"/>
          </a:xfrm>
          <a:prstGeom prst="rect">
            <a:avLst/>
          </a:prstGeom>
          <a:noFill/>
        </p:spPr>
        <p:txBody>
          <a:bodyPr wrap="square" rtlCol="0">
            <a:spAutoFit/>
          </a:bodyPr>
          <a:lstStyle/>
          <a:p>
            <a:r>
              <a:rPr lang="en-US" dirty="0"/>
              <a:t>Helmet</a:t>
            </a:r>
          </a:p>
        </p:txBody>
      </p:sp>
      <p:sp>
        <p:nvSpPr>
          <p:cNvPr id="25" name="TextBox 24">
            <a:extLst>
              <a:ext uri="{FF2B5EF4-FFF2-40B4-BE49-F238E27FC236}">
                <a16:creationId xmlns:a16="http://schemas.microsoft.com/office/drawing/2014/main" id="{4F9DDF88-441F-8CED-7AB1-4714DDB347E8}"/>
              </a:ext>
            </a:extLst>
          </p:cNvPr>
          <p:cNvSpPr txBox="1"/>
          <p:nvPr/>
        </p:nvSpPr>
        <p:spPr>
          <a:xfrm>
            <a:off x="7745530" y="5168900"/>
            <a:ext cx="4053484" cy="923330"/>
          </a:xfrm>
          <a:prstGeom prst="rect">
            <a:avLst/>
          </a:prstGeom>
          <a:noFill/>
        </p:spPr>
        <p:txBody>
          <a:bodyPr wrap="square" rtlCol="0">
            <a:spAutoFit/>
          </a:bodyPr>
          <a:lstStyle/>
          <a:p>
            <a:r>
              <a:rPr lang="en-US" dirty="0"/>
              <a:t>Transactions that includes Helmet</a:t>
            </a:r>
          </a:p>
          <a:p>
            <a:pPr marL="285750" indent="-285750">
              <a:buFontTx/>
              <a:buChar char="-"/>
            </a:pPr>
            <a:r>
              <a:rPr lang="en-US" dirty="0"/>
              <a:t>Long sleeve jersey 31%</a:t>
            </a:r>
          </a:p>
          <a:p>
            <a:pPr marL="285750" indent="-285750">
              <a:buFontTx/>
              <a:buChar char="-"/>
            </a:pPr>
            <a:r>
              <a:rPr lang="en-US" dirty="0"/>
              <a:t>Full Gloves 12%</a:t>
            </a:r>
          </a:p>
        </p:txBody>
      </p:sp>
      <p:sp>
        <p:nvSpPr>
          <p:cNvPr id="26" name="TextBox 25">
            <a:extLst>
              <a:ext uri="{FF2B5EF4-FFF2-40B4-BE49-F238E27FC236}">
                <a16:creationId xmlns:a16="http://schemas.microsoft.com/office/drawing/2014/main" id="{A5A6A6D8-7A6B-DBA8-FBEF-DA01B1120BA2}"/>
              </a:ext>
            </a:extLst>
          </p:cNvPr>
          <p:cNvSpPr txBox="1"/>
          <p:nvPr/>
        </p:nvSpPr>
        <p:spPr>
          <a:xfrm>
            <a:off x="11738204" y="4135323"/>
            <a:ext cx="344491" cy="369332"/>
          </a:xfrm>
          <a:prstGeom prst="rect">
            <a:avLst/>
          </a:prstGeom>
          <a:noFill/>
        </p:spPr>
        <p:txBody>
          <a:bodyPr wrap="square" rtlCol="0">
            <a:spAutoFit/>
          </a:bodyPr>
          <a:lstStyle/>
          <a:p>
            <a:r>
              <a:rPr lang="en-US" b="1" dirty="0">
                <a:solidFill>
                  <a:srgbClr val="FF0000"/>
                </a:solidFill>
              </a:rPr>
              <a:t>2</a:t>
            </a:r>
          </a:p>
        </p:txBody>
      </p:sp>
      <p:sp>
        <p:nvSpPr>
          <p:cNvPr id="27" name="TextBox 26">
            <a:extLst>
              <a:ext uri="{FF2B5EF4-FFF2-40B4-BE49-F238E27FC236}">
                <a16:creationId xmlns:a16="http://schemas.microsoft.com/office/drawing/2014/main" id="{8831E012-1CB7-00E0-BDB3-B79D90E83FBD}"/>
              </a:ext>
            </a:extLst>
          </p:cNvPr>
          <p:cNvSpPr txBox="1"/>
          <p:nvPr/>
        </p:nvSpPr>
        <p:spPr>
          <a:xfrm>
            <a:off x="11891683" y="2537028"/>
            <a:ext cx="344491" cy="369332"/>
          </a:xfrm>
          <a:prstGeom prst="rect">
            <a:avLst/>
          </a:prstGeom>
          <a:noFill/>
        </p:spPr>
        <p:txBody>
          <a:bodyPr wrap="square" rtlCol="0">
            <a:spAutoFit/>
          </a:bodyPr>
          <a:lstStyle/>
          <a:p>
            <a:r>
              <a:rPr lang="en-US" b="1" dirty="0">
                <a:solidFill>
                  <a:srgbClr val="FF0000"/>
                </a:solidFill>
              </a:rPr>
              <a:t>4</a:t>
            </a:r>
          </a:p>
        </p:txBody>
      </p:sp>
      <p:sp>
        <p:nvSpPr>
          <p:cNvPr id="28" name="TextBox 27">
            <a:extLst>
              <a:ext uri="{FF2B5EF4-FFF2-40B4-BE49-F238E27FC236}">
                <a16:creationId xmlns:a16="http://schemas.microsoft.com/office/drawing/2014/main" id="{B03AD669-056A-758A-8CF8-9ABA912600A0}"/>
              </a:ext>
            </a:extLst>
          </p:cNvPr>
          <p:cNvSpPr txBox="1"/>
          <p:nvPr/>
        </p:nvSpPr>
        <p:spPr>
          <a:xfrm>
            <a:off x="5325300" y="1673917"/>
            <a:ext cx="344491" cy="369332"/>
          </a:xfrm>
          <a:prstGeom prst="rect">
            <a:avLst/>
          </a:prstGeom>
          <a:noFill/>
        </p:spPr>
        <p:txBody>
          <a:bodyPr wrap="square" rtlCol="0">
            <a:spAutoFit/>
          </a:bodyPr>
          <a:lstStyle/>
          <a:p>
            <a:r>
              <a:rPr lang="en-US" b="1" dirty="0">
                <a:solidFill>
                  <a:srgbClr val="FF0000"/>
                </a:solidFill>
              </a:rPr>
              <a:t>3</a:t>
            </a:r>
          </a:p>
        </p:txBody>
      </p:sp>
      <p:sp>
        <p:nvSpPr>
          <p:cNvPr id="29" name="TextBox 28">
            <a:extLst>
              <a:ext uri="{FF2B5EF4-FFF2-40B4-BE49-F238E27FC236}">
                <a16:creationId xmlns:a16="http://schemas.microsoft.com/office/drawing/2014/main" id="{2AF96674-1674-8CB2-31E5-928DE035DF0A}"/>
              </a:ext>
            </a:extLst>
          </p:cNvPr>
          <p:cNvSpPr txBox="1"/>
          <p:nvPr/>
        </p:nvSpPr>
        <p:spPr>
          <a:xfrm>
            <a:off x="11738203" y="1309546"/>
            <a:ext cx="344491" cy="369332"/>
          </a:xfrm>
          <a:prstGeom prst="rect">
            <a:avLst/>
          </a:prstGeom>
          <a:noFill/>
        </p:spPr>
        <p:txBody>
          <a:bodyPr wrap="square" rtlCol="0">
            <a:spAutoFit/>
          </a:bodyPr>
          <a:lstStyle/>
          <a:p>
            <a:r>
              <a:rPr lang="en-US" b="1" dirty="0">
                <a:solidFill>
                  <a:srgbClr val="FF0000"/>
                </a:solidFill>
              </a:rPr>
              <a:t>2</a:t>
            </a:r>
          </a:p>
        </p:txBody>
      </p:sp>
    </p:spTree>
    <p:extLst>
      <p:ext uri="{BB962C8B-B14F-4D97-AF65-F5344CB8AC3E}">
        <p14:creationId xmlns:p14="http://schemas.microsoft.com/office/powerpoint/2010/main" val="1413713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AADE2-DAD7-CDA8-0DEB-11E2A628547C}"/>
              </a:ext>
            </a:extLst>
          </p:cNvPr>
          <p:cNvPicPr>
            <a:picLocks noChangeAspect="1"/>
          </p:cNvPicPr>
          <p:nvPr/>
        </p:nvPicPr>
        <p:blipFill>
          <a:blip r:embed="rId2"/>
          <a:stretch>
            <a:fillRect/>
          </a:stretch>
        </p:blipFill>
        <p:spPr>
          <a:xfrm>
            <a:off x="3952427" y="3429000"/>
            <a:ext cx="863915" cy="1361486"/>
          </a:xfrm>
          <a:prstGeom prst="rect">
            <a:avLst/>
          </a:prstGeom>
        </p:spPr>
      </p:pic>
      <p:grpSp>
        <p:nvGrpSpPr>
          <p:cNvPr id="6" name="Group 5">
            <a:extLst>
              <a:ext uri="{FF2B5EF4-FFF2-40B4-BE49-F238E27FC236}">
                <a16:creationId xmlns:a16="http://schemas.microsoft.com/office/drawing/2014/main" id="{727FE3E0-EBC3-2AB5-B10E-F2DBA887504E}"/>
              </a:ext>
            </a:extLst>
          </p:cNvPr>
          <p:cNvGrpSpPr/>
          <p:nvPr/>
        </p:nvGrpSpPr>
        <p:grpSpPr>
          <a:xfrm>
            <a:off x="11593960" y="28867"/>
            <a:ext cx="727962" cy="868538"/>
            <a:chOff x="11464038" y="33830"/>
            <a:chExt cx="661737" cy="836394"/>
          </a:xfrm>
        </p:grpSpPr>
        <p:pic>
          <p:nvPicPr>
            <p:cNvPr id="7" name="Picture 6">
              <a:extLst>
                <a:ext uri="{FF2B5EF4-FFF2-40B4-BE49-F238E27FC236}">
                  <a16:creationId xmlns:a16="http://schemas.microsoft.com/office/drawing/2014/main" id="{35118C61-8407-3C38-26F3-5926ACCECB7A}"/>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D0F05B7E-9ADD-B750-0CFF-2A2D2DC2912B}"/>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 name="Oval 8">
            <a:extLst>
              <a:ext uri="{FF2B5EF4-FFF2-40B4-BE49-F238E27FC236}">
                <a16:creationId xmlns:a16="http://schemas.microsoft.com/office/drawing/2014/main" id="{98E99617-9FE2-2C8D-F4FC-452783C97CCC}"/>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a:t>
            </a:r>
          </a:p>
        </p:txBody>
      </p:sp>
      <p:sp>
        <p:nvSpPr>
          <p:cNvPr id="10" name="TextBox 9">
            <a:extLst>
              <a:ext uri="{FF2B5EF4-FFF2-40B4-BE49-F238E27FC236}">
                <a16:creationId xmlns:a16="http://schemas.microsoft.com/office/drawing/2014/main" id="{130CD4D4-E6B5-5110-A1B2-D65C5B16E018}"/>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Market Analysis – </a:t>
            </a:r>
            <a:r>
              <a:rPr lang="en-US" sz="3600" b="1" dirty="0">
                <a:solidFill>
                  <a:srgbClr val="C00000"/>
                </a:solidFill>
              </a:rPr>
              <a:t>ONLINE MARKET</a:t>
            </a:r>
          </a:p>
        </p:txBody>
      </p:sp>
      <p:sp>
        <p:nvSpPr>
          <p:cNvPr id="11" name="TextBox 10">
            <a:extLst>
              <a:ext uri="{FF2B5EF4-FFF2-40B4-BE49-F238E27FC236}">
                <a16:creationId xmlns:a16="http://schemas.microsoft.com/office/drawing/2014/main" id="{C7FA6C31-9F33-1D29-EBA3-E5B52E7B9A06}"/>
              </a:ext>
            </a:extLst>
          </p:cNvPr>
          <p:cNvSpPr txBox="1"/>
          <p:nvPr/>
        </p:nvSpPr>
        <p:spPr>
          <a:xfrm>
            <a:off x="517033" y="565409"/>
            <a:ext cx="7221248" cy="830997"/>
          </a:xfrm>
          <a:prstGeom prst="rect">
            <a:avLst/>
          </a:prstGeom>
          <a:noFill/>
        </p:spPr>
        <p:txBody>
          <a:bodyPr wrap="square" rtlCol="0">
            <a:spAutoFit/>
          </a:bodyPr>
          <a:lstStyle/>
          <a:p>
            <a:r>
              <a:rPr lang="en-US" sz="2400" b="1" dirty="0"/>
              <a:t>Recommended joint purchases with joint profitability:</a:t>
            </a:r>
          </a:p>
          <a:p>
            <a:endParaRPr lang="en-US" sz="2400" b="1" dirty="0"/>
          </a:p>
        </p:txBody>
      </p:sp>
      <p:pic>
        <p:nvPicPr>
          <p:cNvPr id="13" name="Picture 12">
            <a:extLst>
              <a:ext uri="{FF2B5EF4-FFF2-40B4-BE49-F238E27FC236}">
                <a16:creationId xmlns:a16="http://schemas.microsoft.com/office/drawing/2014/main" id="{A2204E8E-551D-0C7F-875D-7AABE30B309F}"/>
              </a:ext>
            </a:extLst>
          </p:cNvPr>
          <p:cNvPicPr>
            <a:picLocks noChangeAspect="1"/>
          </p:cNvPicPr>
          <p:nvPr/>
        </p:nvPicPr>
        <p:blipFill>
          <a:blip r:embed="rId4"/>
          <a:stretch>
            <a:fillRect/>
          </a:stretch>
        </p:blipFill>
        <p:spPr>
          <a:xfrm>
            <a:off x="56627" y="2405999"/>
            <a:ext cx="2391109" cy="1409897"/>
          </a:xfrm>
          <a:prstGeom prst="rect">
            <a:avLst/>
          </a:prstGeom>
        </p:spPr>
      </p:pic>
      <p:pic>
        <p:nvPicPr>
          <p:cNvPr id="4" name="Picture 3">
            <a:extLst>
              <a:ext uri="{FF2B5EF4-FFF2-40B4-BE49-F238E27FC236}">
                <a16:creationId xmlns:a16="http://schemas.microsoft.com/office/drawing/2014/main" id="{074F5421-3836-5401-18DA-4A1BDBBAE53D}"/>
              </a:ext>
            </a:extLst>
          </p:cNvPr>
          <p:cNvPicPr>
            <a:picLocks noChangeAspect="1"/>
          </p:cNvPicPr>
          <p:nvPr/>
        </p:nvPicPr>
        <p:blipFill>
          <a:blip r:embed="rId5"/>
          <a:stretch>
            <a:fillRect/>
          </a:stretch>
        </p:blipFill>
        <p:spPr>
          <a:xfrm>
            <a:off x="3753598" y="1699963"/>
            <a:ext cx="1523937" cy="1664392"/>
          </a:xfrm>
          <a:prstGeom prst="rect">
            <a:avLst/>
          </a:prstGeom>
        </p:spPr>
      </p:pic>
      <p:sp>
        <p:nvSpPr>
          <p:cNvPr id="12" name="Arrow: Right 11">
            <a:extLst>
              <a:ext uri="{FF2B5EF4-FFF2-40B4-BE49-F238E27FC236}">
                <a16:creationId xmlns:a16="http://schemas.microsoft.com/office/drawing/2014/main" id="{A8C2E6E8-BEF3-DCCE-76F8-5690EA7EA62B}"/>
              </a:ext>
            </a:extLst>
          </p:cNvPr>
          <p:cNvSpPr/>
          <p:nvPr/>
        </p:nvSpPr>
        <p:spPr>
          <a:xfrm rot="1146633">
            <a:off x="2547149" y="3550914"/>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C0BA00A5-A48F-C60B-679D-12F67B35FC8C}"/>
              </a:ext>
            </a:extLst>
          </p:cNvPr>
          <p:cNvSpPr/>
          <p:nvPr/>
        </p:nvSpPr>
        <p:spPr>
          <a:xfrm rot="20983133">
            <a:off x="2567493" y="2813754"/>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35DCE9-04AD-A596-0B48-E892F7DE46D1}"/>
              </a:ext>
            </a:extLst>
          </p:cNvPr>
          <p:cNvPicPr>
            <a:picLocks noChangeAspect="1"/>
          </p:cNvPicPr>
          <p:nvPr/>
        </p:nvPicPr>
        <p:blipFill>
          <a:blip r:embed="rId6"/>
          <a:stretch>
            <a:fillRect/>
          </a:stretch>
        </p:blipFill>
        <p:spPr>
          <a:xfrm>
            <a:off x="6116703" y="2585920"/>
            <a:ext cx="2457793" cy="1686160"/>
          </a:xfrm>
          <a:prstGeom prst="rect">
            <a:avLst/>
          </a:prstGeom>
        </p:spPr>
      </p:pic>
      <p:pic>
        <p:nvPicPr>
          <p:cNvPr id="17" name="Picture 16">
            <a:extLst>
              <a:ext uri="{FF2B5EF4-FFF2-40B4-BE49-F238E27FC236}">
                <a16:creationId xmlns:a16="http://schemas.microsoft.com/office/drawing/2014/main" id="{B2352520-3A63-CB63-E1F1-BB14AE9BDF38}"/>
              </a:ext>
            </a:extLst>
          </p:cNvPr>
          <p:cNvPicPr>
            <a:picLocks noChangeAspect="1"/>
          </p:cNvPicPr>
          <p:nvPr/>
        </p:nvPicPr>
        <p:blipFill>
          <a:blip r:embed="rId7"/>
          <a:stretch>
            <a:fillRect/>
          </a:stretch>
        </p:blipFill>
        <p:spPr>
          <a:xfrm>
            <a:off x="9484057" y="1291032"/>
            <a:ext cx="2067213" cy="1848108"/>
          </a:xfrm>
          <a:prstGeom prst="rect">
            <a:avLst/>
          </a:prstGeom>
        </p:spPr>
      </p:pic>
      <p:pic>
        <p:nvPicPr>
          <p:cNvPr id="19" name="Picture 18">
            <a:extLst>
              <a:ext uri="{FF2B5EF4-FFF2-40B4-BE49-F238E27FC236}">
                <a16:creationId xmlns:a16="http://schemas.microsoft.com/office/drawing/2014/main" id="{70DE0FB8-8DEF-72D0-A7E2-D07B8FE6BAEF}"/>
              </a:ext>
            </a:extLst>
          </p:cNvPr>
          <p:cNvPicPr>
            <a:picLocks noChangeAspect="1"/>
          </p:cNvPicPr>
          <p:nvPr/>
        </p:nvPicPr>
        <p:blipFill>
          <a:blip r:embed="rId8"/>
          <a:stretch>
            <a:fillRect/>
          </a:stretch>
        </p:blipFill>
        <p:spPr>
          <a:xfrm>
            <a:off x="10227110" y="3062236"/>
            <a:ext cx="1324160" cy="2419688"/>
          </a:xfrm>
          <a:prstGeom prst="rect">
            <a:avLst/>
          </a:prstGeom>
        </p:spPr>
      </p:pic>
      <p:sp>
        <p:nvSpPr>
          <p:cNvPr id="20" name="Arrow: Right 19">
            <a:extLst>
              <a:ext uri="{FF2B5EF4-FFF2-40B4-BE49-F238E27FC236}">
                <a16:creationId xmlns:a16="http://schemas.microsoft.com/office/drawing/2014/main" id="{28828823-1760-72E8-BB5F-26285ED98182}"/>
              </a:ext>
            </a:extLst>
          </p:cNvPr>
          <p:cNvSpPr/>
          <p:nvPr/>
        </p:nvSpPr>
        <p:spPr>
          <a:xfrm rot="19859408">
            <a:off x="8574496" y="2816813"/>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3145784-4AE1-0EB1-8D1C-27795F6B2145}"/>
              </a:ext>
            </a:extLst>
          </p:cNvPr>
          <p:cNvSpPr/>
          <p:nvPr/>
        </p:nvSpPr>
        <p:spPr>
          <a:xfrm>
            <a:off x="8921247" y="3637138"/>
            <a:ext cx="1305863" cy="35484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C0BB0CC-535F-025B-3FC0-796A3615C294}"/>
              </a:ext>
            </a:extLst>
          </p:cNvPr>
          <p:cNvSpPr txBox="1"/>
          <p:nvPr/>
        </p:nvSpPr>
        <p:spPr>
          <a:xfrm>
            <a:off x="120330" y="5022272"/>
            <a:ext cx="4696012" cy="923330"/>
          </a:xfrm>
          <a:prstGeom prst="rect">
            <a:avLst/>
          </a:prstGeom>
          <a:noFill/>
        </p:spPr>
        <p:txBody>
          <a:bodyPr wrap="square">
            <a:spAutoFit/>
          </a:bodyPr>
          <a:lstStyle/>
          <a:p>
            <a:r>
              <a:rPr lang="en-US" dirty="0"/>
              <a:t>Transactions that includes Mountain Bike&gt;</a:t>
            </a:r>
          </a:p>
          <a:p>
            <a:pPr marL="285750" indent="-285750">
              <a:buFontTx/>
              <a:buChar char="-"/>
            </a:pPr>
            <a:r>
              <a:rPr lang="en-US" dirty="0"/>
              <a:t>9% Socks</a:t>
            </a:r>
          </a:p>
          <a:p>
            <a:pPr marL="285750" indent="-285750">
              <a:buFontTx/>
              <a:buChar char="-"/>
            </a:pPr>
            <a:r>
              <a:rPr lang="en-US" dirty="0"/>
              <a:t>12 % Water Bottles cage</a:t>
            </a:r>
          </a:p>
        </p:txBody>
      </p:sp>
      <p:sp>
        <p:nvSpPr>
          <p:cNvPr id="2" name="TextBox 1">
            <a:extLst>
              <a:ext uri="{FF2B5EF4-FFF2-40B4-BE49-F238E27FC236}">
                <a16:creationId xmlns:a16="http://schemas.microsoft.com/office/drawing/2014/main" id="{46EAB352-C445-43C6-7397-F1DD2E5B74E4}"/>
              </a:ext>
            </a:extLst>
          </p:cNvPr>
          <p:cNvSpPr txBox="1"/>
          <p:nvPr/>
        </p:nvSpPr>
        <p:spPr>
          <a:xfrm>
            <a:off x="2875402" y="3847808"/>
            <a:ext cx="649356" cy="369332"/>
          </a:xfrm>
          <a:prstGeom prst="rect">
            <a:avLst/>
          </a:prstGeom>
          <a:noFill/>
        </p:spPr>
        <p:txBody>
          <a:bodyPr wrap="square" rtlCol="0">
            <a:spAutoFit/>
          </a:bodyPr>
          <a:lstStyle/>
          <a:p>
            <a:r>
              <a:rPr lang="en-US" b="1" dirty="0">
                <a:solidFill>
                  <a:srgbClr val="FF0000"/>
                </a:solidFill>
              </a:rPr>
              <a:t>4</a:t>
            </a:r>
          </a:p>
        </p:txBody>
      </p:sp>
      <p:sp>
        <p:nvSpPr>
          <p:cNvPr id="24" name="TextBox 23">
            <a:extLst>
              <a:ext uri="{FF2B5EF4-FFF2-40B4-BE49-F238E27FC236}">
                <a16:creationId xmlns:a16="http://schemas.microsoft.com/office/drawing/2014/main" id="{145EE10D-9A76-0DAE-8057-00A8CC832627}"/>
              </a:ext>
            </a:extLst>
          </p:cNvPr>
          <p:cNvSpPr txBox="1"/>
          <p:nvPr/>
        </p:nvSpPr>
        <p:spPr>
          <a:xfrm>
            <a:off x="3054955" y="3022212"/>
            <a:ext cx="649356" cy="369332"/>
          </a:xfrm>
          <a:prstGeom prst="rect">
            <a:avLst/>
          </a:prstGeom>
          <a:noFill/>
        </p:spPr>
        <p:txBody>
          <a:bodyPr wrap="square" rtlCol="0">
            <a:spAutoFit/>
          </a:bodyPr>
          <a:lstStyle/>
          <a:p>
            <a:r>
              <a:rPr lang="en-US" b="1" dirty="0">
                <a:solidFill>
                  <a:srgbClr val="FF0000"/>
                </a:solidFill>
              </a:rPr>
              <a:t>6</a:t>
            </a:r>
          </a:p>
        </p:txBody>
      </p:sp>
      <p:sp>
        <p:nvSpPr>
          <p:cNvPr id="25" name="TextBox 24">
            <a:extLst>
              <a:ext uri="{FF2B5EF4-FFF2-40B4-BE49-F238E27FC236}">
                <a16:creationId xmlns:a16="http://schemas.microsoft.com/office/drawing/2014/main" id="{E5422611-1E1C-359C-855E-D8332268A4A9}"/>
              </a:ext>
            </a:extLst>
          </p:cNvPr>
          <p:cNvSpPr txBox="1"/>
          <p:nvPr/>
        </p:nvSpPr>
        <p:spPr>
          <a:xfrm>
            <a:off x="7446860" y="5542594"/>
            <a:ext cx="4624810" cy="923330"/>
          </a:xfrm>
          <a:prstGeom prst="rect">
            <a:avLst/>
          </a:prstGeom>
          <a:noFill/>
        </p:spPr>
        <p:txBody>
          <a:bodyPr wrap="square" rtlCol="0">
            <a:spAutoFit/>
          </a:bodyPr>
          <a:lstStyle/>
          <a:p>
            <a:r>
              <a:rPr lang="en-US" dirty="0"/>
              <a:t>Transactions that includes Road Bike&gt;</a:t>
            </a:r>
          </a:p>
          <a:p>
            <a:pPr marL="285750" indent="-285750">
              <a:buFontTx/>
              <a:buChar char="-"/>
            </a:pPr>
            <a:r>
              <a:rPr lang="en-US" dirty="0"/>
              <a:t>21% Fender Set</a:t>
            </a:r>
          </a:p>
          <a:p>
            <a:pPr marL="285750" indent="-285750">
              <a:buFontTx/>
              <a:buChar char="-"/>
            </a:pPr>
            <a:r>
              <a:rPr lang="en-US" dirty="0"/>
              <a:t>18 % Patch Kit</a:t>
            </a:r>
          </a:p>
        </p:txBody>
      </p:sp>
      <p:sp>
        <p:nvSpPr>
          <p:cNvPr id="18" name="TextBox 17">
            <a:extLst>
              <a:ext uri="{FF2B5EF4-FFF2-40B4-BE49-F238E27FC236}">
                <a16:creationId xmlns:a16="http://schemas.microsoft.com/office/drawing/2014/main" id="{15705C6F-95A9-AEF7-9C7A-C243E48B8D4F}"/>
              </a:ext>
            </a:extLst>
          </p:cNvPr>
          <p:cNvSpPr txBox="1"/>
          <p:nvPr/>
        </p:nvSpPr>
        <p:spPr>
          <a:xfrm>
            <a:off x="551389" y="3697445"/>
            <a:ext cx="1554073" cy="338554"/>
          </a:xfrm>
          <a:prstGeom prst="rect">
            <a:avLst/>
          </a:prstGeom>
          <a:noFill/>
        </p:spPr>
        <p:txBody>
          <a:bodyPr wrap="square" rtlCol="0">
            <a:spAutoFit/>
          </a:bodyPr>
          <a:lstStyle/>
          <a:p>
            <a:r>
              <a:rPr lang="en-US" sz="1600" dirty="0"/>
              <a:t>Mountain Bike</a:t>
            </a:r>
          </a:p>
        </p:txBody>
      </p:sp>
      <p:sp>
        <p:nvSpPr>
          <p:cNvPr id="26" name="TextBox 25">
            <a:extLst>
              <a:ext uri="{FF2B5EF4-FFF2-40B4-BE49-F238E27FC236}">
                <a16:creationId xmlns:a16="http://schemas.microsoft.com/office/drawing/2014/main" id="{EA523244-EC34-915D-7269-E536DE614EE2}"/>
              </a:ext>
            </a:extLst>
          </p:cNvPr>
          <p:cNvSpPr txBox="1"/>
          <p:nvPr/>
        </p:nvSpPr>
        <p:spPr>
          <a:xfrm>
            <a:off x="6744689" y="4109743"/>
            <a:ext cx="1554073" cy="338554"/>
          </a:xfrm>
          <a:prstGeom prst="rect">
            <a:avLst/>
          </a:prstGeom>
          <a:noFill/>
        </p:spPr>
        <p:txBody>
          <a:bodyPr wrap="square" rtlCol="0">
            <a:spAutoFit/>
          </a:bodyPr>
          <a:lstStyle/>
          <a:p>
            <a:r>
              <a:rPr lang="en-US" sz="1600" dirty="0"/>
              <a:t>Road Bike</a:t>
            </a:r>
          </a:p>
        </p:txBody>
      </p:sp>
      <p:sp>
        <p:nvSpPr>
          <p:cNvPr id="27" name="TextBox 26">
            <a:extLst>
              <a:ext uri="{FF2B5EF4-FFF2-40B4-BE49-F238E27FC236}">
                <a16:creationId xmlns:a16="http://schemas.microsoft.com/office/drawing/2014/main" id="{E9AC0E46-34C1-0D14-A735-11D11DB76828}"/>
              </a:ext>
            </a:extLst>
          </p:cNvPr>
          <p:cNvSpPr txBox="1"/>
          <p:nvPr/>
        </p:nvSpPr>
        <p:spPr>
          <a:xfrm>
            <a:off x="11533516" y="1744857"/>
            <a:ext cx="649356" cy="369332"/>
          </a:xfrm>
          <a:prstGeom prst="rect">
            <a:avLst/>
          </a:prstGeom>
          <a:noFill/>
        </p:spPr>
        <p:txBody>
          <a:bodyPr wrap="square" rtlCol="0">
            <a:spAutoFit/>
          </a:bodyPr>
          <a:lstStyle/>
          <a:p>
            <a:r>
              <a:rPr lang="en-US" b="1" dirty="0">
                <a:solidFill>
                  <a:srgbClr val="FF0000"/>
                </a:solidFill>
              </a:rPr>
              <a:t>6</a:t>
            </a:r>
          </a:p>
        </p:txBody>
      </p:sp>
      <p:sp>
        <p:nvSpPr>
          <p:cNvPr id="28" name="TextBox 27">
            <a:extLst>
              <a:ext uri="{FF2B5EF4-FFF2-40B4-BE49-F238E27FC236}">
                <a16:creationId xmlns:a16="http://schemas.microsoft.com/office/drawing/2014/main" id="{A10CACA0-D0B0-5E35-1688-D1DCB9B04C43}"/>
              </a:ext>
            </a:extLst>
          </p:cNvPr>
          <p:cNvSpPr txBox="1"/>
          <p:nvPr/>
        </p:nvSpPr>
        <p:spPr>
          <a:xfrm>
            <a:off x="11432826" y="4094354"/>
            <a:ext cx="649356" cy="369332"/>
          </a:xfrm>
          <a:prstGeom prst="rect">
            <a:avLst/>
          </a:prstGeom>
          <a:noFill/>
        </p:spPr>
        <p:txBody>
          <a:bodyPr wrap="square" rtlCol="0">
            <a:spAutoFit/>
          </a:bodyPr>
          <a:lstStyle/>
          <a:p>
            <a:r>
              <a:rPr lang="en-US" b="1" dirty="0">
                <a:solidFill>
                  <a:srgbClr val="FF0000"/>
                </a:solidFill>
              </a:rPr>
              <a:t>3</a:t>
            </a:r>
          </a:p>
        </p:txBody>
      </p:sp>
    </p:spTree>
    <p:extLst>
      <p:ext uri="{BB962C8B-B14F-4D97-AF65-F5344CB8AC3E}">
        <p14:creationId xmlns:p14="http://schemas.microsoft.com/office/powerpoint/2010/main" val="17335735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6ECA95A-3EFA-CDED-9553-B5B520420CB8}"/>
              </a:ext>
            </a:extLst>
          </p:cNvPr>
          <p:cNvGrpSpPr/>
          <p:nvPr/>
        </p:nvGrpSpPr>
        <p:grpSpPr>
          <a:xfrm>
            <a:off x="11593960" y="28867"/>
            <a:ext cx="727962" cy="868538"/>
            <a:chOff x="11464038" y="33830"/>
            <a:chExt cx="661737" cy="836394"/>
          </a:xfrm>
        </p:grpSpPr>
        <p:pic>
          <p:nvPicPr>
            <p:cNvPr id="3" name="Picture 2">
              <a:extLst>
                <a:ext uri="{FF2B5EF4-FFF2-40B4-BE49-F238E27FC236}">
                  <a16:creationId xmlns:a16="http://schemas.microsoft.com/office/drawing/2014/main" id="{A3BC7357-F787-D0E1-B754-E6C3A008D7A4}"/>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CF18977F-78C3-0990-4F9D-63EC2EB1DB8B}"/>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Oval 4">
            <a:extLst>
              <a:ext uri="{FF2B5EF4-FFF2-40B4-BE49-F238E27FC236}">
                <a16:creationId xmlns:a16="http://schemas.microsoft.com/office/drawing/2014/main" id="{4D27A84E-E3CF-25EA-175E-048CF4C17903}"/>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a:t>
            </a:r>
          </a:p>
        </p:txBody>
      </p:sp>
      <p:sp>
        <p:nvSpPr>
          <p:cNvPr id="6" name="TextBox 5">
            <a:extLst>
              <a:ext uri="{FF2B5EF4-FFF2-40B4-BE49-F238E27FC236}">
                <a16:creationId xmlns:a16="http://schemas.microsoft.com/office/drawing/2014/main" id="{C57C83E0-867F-954F-AE50-3DF2F97D6A6D}"/>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Market Analysis – </a:t>
            </a:r>
            <a:r>
              <a:rPr lang="en-US" sz="3600" b="1" dirty="0">
                <a:solidFill>
                  <a:srgbClr val="C00000"/>
                </a:solidFill>
              </a:rPr>
              <a:t>ONLINE MARKET</a:t>
            </a:r>
          </a:p>
        </p:txBody>
      </p:sp>
      <p:sp>
        <p:nvSpPr>
          <p:cNvPr id="7" name="TextBox 6">
            <a:extLst>
              <a:ext uri="{FF2B5EF4-FFF2-40B4-BE49-F238E27FC236}">
                <a16:creationId xmlns:a16="http://schemas.microsoft.com/office/drawing/2014/main" id="{CB6078D1-2FF0-C53D-7B79-0093A98EFF10}"/>
              </a:ext>
            </a:extLst>
          </p:cNvPr>
          <p:cNvSpPr txBox="1"/>
          <p:nvPr/>
        </p:nvSpPr>
        <p:spPr>
          <a:xfrm>
            <a:off x="517033" y="565409"/>
            <a:ext cx="7221248" cy="830997"/>
          </a:xfrm>
          <a:prstGeom prst="rect">
            <a:avLst/>
          </a:prstGeom>
          <a:noFill/>
        </p:spPr>
        <p:txBody>
          <a:bodyPr wrap="square" rtlCol="0">
            <a:spAutoFit/>
          </a:bodyPr>
          <a:lstStyle/>
          <a:p>
            <a:r>
              <a:rPr lang="en-US" sz="2400" b="1" dirty="0"/>
              <a:t>Recommended joint purchases with joint profitability:</a:t>
            </a:r>
          </a:p>
          <a:p>
            <a:endParaRPr lang="en-US" sz="2400" b="1" dirty="0"/>
          </a:p>
        </p:txBody>
      </p:sp>
      <p:pic>
        <p:nvPicPr>
          <p:cNvPr id="10" name="Picture 9">
            <a:extLst>
              <a:ext uri="{FF2B5EF4-FFF2-40B4-BE49-F238E27FC236}">
                <a16:creationId xmlns:a16="http://schemas.microsoft.com/office/drawing/2014/main" id="{2B756C7E-CDA3-EAC8-48F3-5A312BB02407}"/>
              </a:ext>
            </a:extLst>
          </p:cNvPr>
          <p:cNvPicPr>
            <a:picLocks noChangeAspect="1"/>
          </p:cNvPicPr>
          <p:nvPr/>
        </p:nvPicPr>
        <p:blipFill>
          <a:blip r:embed="rId3"/>
          <a:stretch>
            <a:fillRect/>
          </a:stretch>
        </p:blipFill>
        <p:spPr>
          <a:xfrm>
            <a:off x="118953" y="1719152"/>
            <a:ext cx="1724135" cy="1737098"/>
          </a:xfrm>
          <a:prstGeom prst="rect">
            <a:avLst/>
          </a:prstGeom>
        </p:spPr>
      </p:pic>
      <p:sp>
        <p:nvSpPr>
          <p:cNvPr id="11" name="TextBox 10">
            <a:extLst>
              <a:ext uri="{FF2B5EF4-FFF2-40B4-BE49-F238E27FC236}">
                <a16:creationId xmlns:a16="http://schemas.microsoft.com/office/drawing/2014/main" id="{941E01E3-251A-97CC-CE58-3D34B8C17DAE}"/>
              </a:ext>
            </a:extLst>
          </p:cNvPr>
          <p:cNvSpPr txBox="1"/>
          <p:nvPr/>
        </p:nvSpPr>
        <p:spPr>
          <a:xfrm>
            <a:off x="550371" y="3390900"/>
            <a:ext cx="1649905" cy="338554"/>
          </a:xfrm>
          <a:prstGeom prst="rect">
            <a:avLst/>
          </a:prstGeom>
          <a:noFill/>
        </p:spPr>
        <p:txBody>
          <a:bodyPr wrap="square" rtlCol="0">
            <a:spAutoFit/>
          </a:bodyPr>
          <a:lstStyle/>
          <a:p>
            <a:r>
              <a:rPr lang="en-GB" sz="1600" dirty="0"/>
              <a:t>Hydration Pack</a:t>
            </a:r>
          </a:p>
        </p:txBody>
      </p:sp>
      <p:pic>
        <p:nvPicPr>
          <p:cNvPr id="13" name="Picture 12">
            <a:extLst>
              <a:ext uri="{FF2B5EF4-FFF2-40B4-BE49-F238E27FC236}">
                <a16:creationId xmlns:a16="http://schemas.microsoft.com/office/drawing/2014/main" id="{88AA18D1-7F59-6C2C-45DC-EE3F65A2B4F8}"/>
              </a:ext>
            </a:extLst>
          </p:cNvPr>
          <p:cNvPicPr>
            <a:picLocks noChangeAspect="1"/>
          </p:cNvPicPr>
          <p:nvPr/>
        </p:nvPicPr>
        <p:blipFill>
          <a:blip r:embed="rId4"/>
          <a:stretch>
            <a:fillRect/>
          </a:stretch>
        </p:blipFill>
        <p:spPr>
          <a:xfrm>
            <a:off x="2459545" y="1136241"/>
            <a:ext cx="1395521" cy="966130"/>
          </a:xfrm>
          <a:prstGeom prst="rect">
            <a:avLst/>
          </a:prstGeom>
        </p:spPr>
      </p:pic>
      <p:pic>
        <p:nvPicPr>
          <p:cNvPr id="15" name="Picture 14">
            <a:extLst>
              <a:ext uri="{FF2B5EF4-FFF2-40B4-BE49-F238E27FC236}">
                <a16:creationId xmlns:a16="http://schemas.microsoft.com/office/drawing/2014/main" id="{BBC10A9C-F5C3-2221-8C42-AF164FDE3150}"/>
              </a:ext>
            </a:extLst>
          </p:cNvPr>
          <p:cNvPicPr>
            <a:picLocks noChangeAspect="1"/>
          </p:cNvPicPr>
          <p:nvPr/>
        </p:nvPicPr>
        <p:blipFill>
          <a:blip r:embed="rId5"/>
          <a:stretch>
            <a:fillRect/>
          </a:stretch>
        </p:blipFill>
        <p:spPr>
          <a:xfrm>
            <a:off x="2850769" y="2138488"/>
            <a:ext cx="1140207" cy="1079280"/>
          </a:xfrm>
          <a:prstGeom prst="rect">
            <a:avLst/>
          </a:prstGeom>
        </p:spPr>
      </p:pic>
      <p:sp>
        <p:nvSpPr>
          <p:cNvPr id="17" name="TextBox 16">
            <a:extLst>
              <a:ext uri="{FF2B5EF4-FFF2-40B4-BE49-F238E27FC236}">
                <a16:creationId xmlns:a16="http://schemas.microsoft.com/office/drawing/2014/main" id="{E91E2316-8999-9A75-D2E8-A4FBD2BAE52F}"/>
              </a:ext>
            </a:extLst>
          </p:cNvPr>
          <p:cNvSpPr txBox="1"/>
          <p:nvPr/>
        </p:nvSpPr>
        <p:spPr>
          <a:xfrm>
            <a:off x="517033" y="5202363"/>
            <a:ext cx="4624810" cy="1200329"/>
          </a:xfrm>
          <a:prstGeom prst="rect">
            <a:avLst/>
          </a:prstGeom>
          <a:noFill/>
        </p:spPr>
        <p:txBody>
          <a:bodyPr wrap="square" rtlCol="0">
            <a:spAutoFit/>
          </a:bodyPr>
          <a:lstStyle/>
          <a:p>
            <a:r>
              <a:rPr lang="en-US" dirty="0"/>
              <a:t>Transactions that include Hydration Pack&gt;</a:t>
            </a:r>
          </a:p>
          <a:p>
            <a:pPr marL="285750" indent="-285750">
              <a:buFontTx/>
              <a:buChar char="-"/>
            </a:pPr>
            <a:r>
              <a:rPr lang="en-US" dirty="0"/>
              <a:t>32% Bike Wash</a:t>
            </a:r>
          </a:p>
          <a:p>
            <a:pPr marL="285750" indent="-285750">
              <a:buFontTx/>
              <a:buChar char="-"/>
            </a:pPr>
            <a:r>
              <a:rPr lang="en-US" dirty="0"/>
              <a:t>18 % Classic Vest</a:t>
            </a:r>
          </a:p>
          <a:p>
            <a:pPr marL="285750" indent="-285750">
              <a:buFontTx/>
              <a:buChar char="-"/>
            </a:pPr>
            <a:r>
              <a:rPr lang="en-US" dirty="0"/>
              <a:t>12% Hitch Rack</a:t>
            </a:r>
          </a:p>
        </p:txBody>
      </p:sp>
      <p:pic>
        <p:nvPicPr>
          <p:cNvPr id="19" name="Picture 18">
            <a:extLst>
              <a:ext uri="{FF2B5EF4-FFF2-40B4-BE49-F238E27FC236}">
                <a16:creationId xmlns:a16="http://schemas.microsoft.com/office/drawing/2014/main" id="{ABAD8CE2-FE49-65BF-40C8-96BC0EC08C37}"/>
              </a:ext>
            </a:extLst>
          </p:cNvPr>
          <p:cNvPicPr>
            <a:picLocks noChangeAspect="1"/>
          </p:cNvPicPr>
          <p:nvPr/>
        </p:nvPicPr>
        <p:blipFill>
          <a:blip r:embed="rId6"/>
          <a:stretch>
            <a:fillRect/>
          </a:stretch>
        </p:blipFill>
        <p:spPr>
          <a:xfrm>
            <a:off x="2945380" y="3348678"/>
            <a:ext cx="1104996" cy="971634"/>
          </a:xfrm>
          <a:prstGeom prst="rect">
            <a:avLst/>
          </a:prstGeom>
        </p:spPr>
      </p:pic>
      <p:sp>
        <p:nvSpPr>
          <p:cNvPr id="20" name="Arrow: Right 19">
            <a:extLst>
              <a:ext uri="{FF2B5EF4-FFF2-40B4-BE49-F238E27FC236}">
                <a16:creationId xmlns:a16="http://schemas.microsoft.com/office/drawing/2014/main" id="{FDF25795-2903-6173-1A4D-654F2FE082F2}"/>
              </a:ext>
            </a:extLst>
          </p:cNvPr>
          <p:cNvSpPr/>
          <p:nvPr/>
        </p:nvSpPr>
        <p:spPr>
          <a:xfrm rot="19304198">
            <a:off x="1704976" y="2167381"/>
            <a:ext cx="633413" cy="13811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0569A6DE-5CF7-63AD-EB87-4315BD11C7B9}"/>
              </a:ext>
            </a:extLst>
          </p:cNvPr>
          <p:cNvSpPr/>
          <p:nvPr/>
        </p:nvSpPr>
        <p:spPr>
          <a:xfrm>
            <a:off x="1826132" y="2626162"/>
            <a:ext cx="633413" cy="13811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rrow: Right 21">
            <a:extLst>
              <a:ext uri="{FF2B5EF4-FFF2-40B4-BE49-F238E27FC236}">
                <a16:creationId xmlns:a16="http://schemas.microsoft.com/office/drawing/2014/main" id="{4A8491AD-F3BE-0B7D-5937-26764390665A}"/>
              </a:ext>
            </a:extLst>
          </p:cNvPr>
          <p:cNvSpPr/>
          <p:nvPr/>
        </p:nvSpPr>
        <p:spPr>
          <a:xfrm rot="1861790">
            <a:off x="1774049" y="3165512"/>
            <a:ext cx="1016230" cy="159236"/>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19E736ED-B408-7617-6565-F10B08379FE8}"/>
              </a:ext>
            </a:extLst>
          </p:cNvPr>
          <p:cNvSpPr txBox="1"/>
          <p:nvPr/>
        </p:nvSpPr>
        <p:spPr>
          <a:xfrm>
            <a:off x="5788859" y="3456250"/>
            <a:ext cx="2274251" cy="307777"/>
          </a:xfrm>
          <a:prstGeom prst="rect">
            <a:avLst/>
          </a:prstGeom>
          <a:noFill/>
        </p:spPr>
        <p:txBody>
          <a:bodyPr wrap="square" rtlCol="0">
            <a:spAutoFit/>
          </a:bodyPr>
          <a:lstStyle/>
          <a:p>
            <a:r>
              <a:rPr lang="en-GB" sz="1400" dirty="0"/>
              <a:t>Women Mountain short</a:t>
            </a:r>
          </a:p>
        </p:txBody>
      </p:sp>
      <p:sp>
        <p:nvSpPr>
          <p:cNvPr id="23" name="Arrow: Right 22">
            <a:extLst>
              <a:ext uri="{FF2B5EF4-FFF2-40B4-BE49-F238E27FC236}">
                <a16:creationId xmlns:a16="http://schemas.microsoft.com/office/drawing/2014/main" id="{02DB2DCC-7D10-B779-4CAE-4EDE1BBA0A95}"/>
              </a:ext>
            </a:extLst>
          </p:cNvPr>
          <p:cNvSpPr/>
          <p:nvPr/>
        </p:nvSpPr>
        <p:spPr>
          <a:xfrm rot="20146086">
            <a:off x="7780431" y="2177750"/>
            <a:ext cx="968387" cy="1939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D3B1F782-F03B-9006-CD23-AE5F6E31EF06}"/>
              </a:ext>
            </a:extLst>
          </p:cNvPr>
          <p:cNvPicPr>
            <a:picLocks noChangeAspect="1"/>
          </p:cNvPicPr>
          <p:nvPr/>
        </p:nvPicPr>
        <p:blipFill>
          <a:blip r:embed="rId7"/>
          <a:stretch>
            <a:fillRect/>
          </a:stretch>
        </p:blipFill>
        <p:spPr>
          <a:xfrm>
            <a:off x="5926955" y="1636411"/>
            <a:ext cx="1998060" cy="1821360"/>
          </a:xfrm>
          <a:prstGeom prst="rect">
            <a:avLst/>
          </a:prstGeom>
        </p:spPr>
      </p:pic>
      <p:pic>
        <p:nvPicPr>
          <p:cNvPr id="24" name="Picture 23">
            <a:extLst>
              <a:ext uri="{FF2B5EF4-FFF2-40B4-BE49-F238E27FC236}">
                <a16:creationId xmlns:a16="http://schemas.microsoft.com/office/drawing/2014/main" id="{FAA6572D-B12E-5A9C-63A4-7C5E06A4B184}"/>
              </a:ext>
            </a:extLst>
          </p:cNvPr>
          <p:cNvPicPr>
            <a:picLocks noChangeAspect="1"/>
          </p:cNvPicPr>
          <p:nvPr/>
        </p:nvPicPr>
        <p:blipFill>
          <a:blip r:embed="rId8"/>
          <a:stretch>
            <a:fillRect/>
          </a:stretch>
        </p:blipFill>
        <p:spPr>
          <a:xfrm>
            <a:off x="8745962" y="1067454"/>
            <a:ext cx="1782274" cy="1137913"/>
          </a:xfrm>
          <a:prstGeom prst="rect">
            <a:avLst/>
          </a:prstGeom>
        </p:spPr>
      </p:pic>
      <p:sp>
        <p:nvSpPr>
          <p:cNvPr id="25" name="TextBox 24">
            <a:extLst>
              <a:ext uri="{FF2B5EF4-FFF2-40B4-BE49-F238E27FC236}">
                <a16:creationId xmlns:a16="http://schemas.microsoft.com/office/drawing/2014/main" id="{46E9A43E-5F04-166E-73DC-B65FF971CB29}"/>
              </a:ext>
            </a:extLst>
          </p:cNvPr>
          <p:cNvSpPr txBox="1"/>
          <p:nvPr/>
        </p:nvSpPr>
        <p:spPr>
          <a:xfrm>
            <a:off x="6939910" y="5277610"/>
            <a:ext cx="5036067" cy="1415772"/>
          </a:xfrm>
          <a:prstGeom prst="rect">
            <a:avLst/>
          </a:prstGeom>
          <a:noFill/>
        </p:spPr>
        <p:txBody>
          <a:bodyPr wrap="square" rtlCol="0">
            <a:spAutoFit/>
          </a:bodyPr>
          <a:lstStyle/>
          <a:p>
            <a:r>
              <a:rPr lang="en-GB" dirty="0"/>
              <a:t>The transaction that includes Woman Mountain &gt; </a:t>
            </a:r>
          </a:p>
          <a:p>
            <a:r>
              <a:rPr lang="en-GB" dirty="0"/>
              <a:t>-9%Short- Mountain 400</a:t>
            </a:r>
          </a:p>
          <a:p>
            <a:r>
              <a:rPr lang="en-GB" dirty="0"/>
              <a:t>-15% Short sleeve classic</a:t>
            </a:r>
          </a:p>
          <a:p>
            <a:r>
              <a:rPr lang="en-GB" dirty="0"/>
              <a:t>-17% Half Finger Gloves &amp;  Racing Socks</a:t>
            </a:r>
          </a:p>
          <a:p>
            <a:endParaRPr lang="en-GB" sz="1400" dirty="0"/>
          </a:p>
        </p:txBody>
      </p:sp>
      <p:pic>
        <p:nvPicPr>
          <p:cNvPr id="27" name="Picture 26">
            <a:extLst>
              <a:ext uri="{FF2B5EF4-FFF2-40B4-BE49-F238E27FC236}">
                <a16:creationId xmlns:a16="http://schemas.microsoft.com/office/drawing/2014/main" id="{AD7615A7-143F-E6E6-CE59-820A73DE9E15}"/>
              </a:ext>
            </a:extLst>
          </p:cNvPr>
          <p:cNvPicPr>
            <a:picLocks noChangeAspect="1"/>
          </p:cNvPicPr>
          <p:nvPr/>
        </p:nvPicPr>
        <p:blipFill>
          <a:blip r:embed="rId9"/>
          <a:stretch>
            <a:fillRect/>
          </a:stretch>
        </p:blipFill>
        <p:spPr>
          <a:xfrm>
            <a:off x="9411705" y="2205367"/>
            <a:ext cx="779778" cy="960358"/>
          </a:xfrm>
          <a:prstGeom prst="rect">
            <a:avLst/>
          </a:prstGeom>
        </p:spPr>
      </p:pic>
      <p:pic>
        <p:nvPicPr>
          <p:cNvPr id="30" name="Picture 29">
            <a:extLst>
              <a:ext uri="{FF2B5EF4-FFF2-40B4-BE49-F238E27FC236}">
                <a16:creationId xmlns:a16="http://schemas.microsoft.com/office/drawing/2014/main" id="{49E6243A-5FE4-8C3B-D519-DAF6CDF3391A}"/>
              </a:ext>
            </a:extLst>
          </p:cNvPr>
          <p:cNvPicPr>
            <a:picLocks noChangeAspect="1"/>
          </p:cNvPicPr>
          <p:nvPr/>
        </p:nvPicPr>
        <p:blipFill>
          <a:blip r:embed="rId10"/>
          <a:stretch>
            <a:fillRect/>
          </a:stretch>
        </p:blipFill>
        <p:spPr>
          <a:xfrm>
            <a:off x="9427137" y="3245130"/>
            <a:ext cx="867713" cy="888877"/>
          </a:xfrm>
          <a:prstGeom prst="rect">
            <a:avLst/>
          </a:prstGeom>
        </p:spPr>
      </p:pic>
      <p:pic>
        <p:nvPicPr>
          <p:cNvPr id="32" name="Picture 31">
            <a:extLst>
              <a:ext uri="{FF2B5EF4-FFF2-40B4-BE49-F238E27FC236}">
                <a16:creationId xmlns:a16="http://schemas.microsoft.com/office/drawing/2014/main" id="{06E8E94C-AA5F-4961-97AD-320044EE77BF}"/>
              </a:ext>
            </a:extLst>
          </p:cNvPr>
          <p:cNvPicPr>
            <a:picLocks noChangeAspect="1"/>
          </p:cNvPicPr>
          <p:nvPr/>
        </p:nvPicPr>
        <p:blipFill>
          <a:blip r:embed="rId11"/>
          <a:stretch>
            <a:fillRect/>
          </a:stretch>
        </p:blipFill>
        <p:spPr>
          <a:xfrm>
            <a:off x="10192102" y="3258915"/>
            <a:ext cx="456664" cy="848090"/>
          </a:xfrm>
          <a:prstGeom prst="rect">
            <a:avLst/>
          </a:prstGeom>
        </p:spPr>
      </p:pic>
      <p:sp>
        <p:nvSpPr>
          <p:cNvPr id="33" name="Rectangle: Rounded Corners 32">
            <a:extLst>
              <a:ext uri="{FF2B5EF4-FFF2-40B4-BE49-F238E27FC236}">
                <a16:creationId xmlns:a16="http://schemas.microsoft.com/office/drawing/2014/main" id="{239BE463-88EF-6070-BE1E-8694AD854CC1}"/>
              </a:ext>
            </a:extLst>
          </p:cNvPr>
          <p:cNvSpPr/>
          <p:nvPr/>
        </p:nvSpPr>
        <p:spPr>
          <a:xfrm>
            <a:off x="5310219" y="1246932"/>
            <a:ext cx="77250" cy="544645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Right 33">
            <a:extLst>
              <a:ext uri="{FF2B5EF4-FFF2-40B4-BE49-F238E27FC236}">
                <a16:creationId xmlns:a16="http://schemas.microsoft.com/office/drawing/2014/main" id="{235989ED-702F-01B3-A1C7-11A45FC874F8}"/>
              </a:ext>
            </a:extLst>
          </p:cNvPr>
          <p:cNvSpPr/>
          <p:nvPr/>
        </p:nvSpPr>
        <p:spPr>
          <a:xfrm>
            <a:off x="7926073" y="2657539"/>
            <a:ext cx="968387" cy="1939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Right 34">
            <a:extLst>
              <a:ext uri="{FF2B5EF4-FFF2-40B4-BE49-F238E27FC236}">
                <a16:creationId xmlns:a16="http://schemas.microsoft.com/office/drawing/2014/main" id="{E1ADA252-6C59-9119-CC9F-292F1CE6B01B}"/>
              </a:ext>
            </a:extLst>
          </p:cNvPr>
          <p:cNvSpPr/>
          <p:nvPr/>
        </p:nvSpPr>
        <p:spPr>
          <a:xfrm rot="1238653">
            <a:off x="7900377" y="3180328"/>
            <a:ext cx="968387" cy="193973"/>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2267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0A3DD0-016C-5E9D-DDBD-2C8F3F77E53E}"/>
              </a:ext>
            </a:extLst>
          </p:cNvPr>
          <p:cNvPicPr>
            <a:picLocks noChangeAspect="1"/>
          </p:cNvPicPr>
          <p:nvPr/>
        </p:nvPicPr>
        <p:blipFill rotWithShape="1">
          <a:blip r:embed="rId2"/>
          <a:srcRect t="2290" r="16"/>
          <a:stretch/>
        </p:blipFill>
        <p:spPr>
          <a:xfrm>
            <a:off x="5235167" y="2106121"/>
            <a:ext cx="6956833" cy="3234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3">
            <a:extLst>
              <a:ext uri="{FF2B5EF4-FFF2-40B4-BE49-F238E27FC236}">
                <a16:creationId xmlns:a16="http://schemas.microsoft.com/office/drawing/2014/main" id="{EB1E4D4B-05FB-5C0B-3A29-3B5388C79996}"/>
              </a:ext>
            </a:extLst>
          </p:cNvPr>
          <p:cNvGrpSpPr/>
          <p:nvPr/>
        </p:nvGrpSpPr>
        <p:grpSpPr>
          <a:xfrm>
            <a:off x="11469629" y="70597"/>
            <a:ext cx="727962" cy="868538"/>
            <a:chOff x="11464038" y="33830"/>
            <a:chExt cx="661737" cy="836394"/>
          </a:xfrm>
        </p:grpSpPr>
        <p:pic>
          <p:nvPicPr>
            <p:cNvPr id="5" name="Picture 4">
              <a:extLst>
                <a:ext uri="{FF2B5EF4-FFF2-40B4-BE49-F238E27FC236}">
                  <a16:creationId xmlns:a16="http://schemas.microsoft.com/office/drawing/2014/main" id="{D0A52C25-7BD5-46A9-8FF7-DC25CA016CB6}"/>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71B5C1D2-3D2A-AD38-8090-9A708FFC9EDD}"/>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TextBox 6">
            <a:extLst>
              <a:ext uri="{FF2B5EF4-FFF2-40B4-BE49-F238E27FC236}">
                <a16:creationId xmlns:a16="http://schemas.microsoft.com/office/drawing/2014/main" id="{3C2BBD4C-9363-1214-B5D9-4C21A603D8EF}"/>
              </a:ext>
            </a:extLst>
          </p:cNvPr>
          <p:cNvSpPr txBox="1"/>
          <p:nvPr/>
        </p:nvSpPr>
        <p:spPr>
          <a:xfrm>
            <a:off x="126925" y="25756"/>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8" name="TextBox 7">
            <a:extLst>
              <a:ext uri="{FF2B5EF4-FFF2-40B4-BE49-F238E27FC236}">
                <a16:creationId xmlns:a16="http://schemas.microsoft.com/office/drawing/2014/main" id="{C1F6D6F4-FE2C-F628-FE34-2B1994E0B9E8}"/>
              </a:ext>
            </a:extLst>
          </p:cNvPr>
          <p:cNvSpPr txBox="1"/>
          <p:nvPr/>
        </p:nvSpPr>
        <p:spPr>
          <a:xfrm>
            <a:off x="1296537" y="5920749"/>
            <a:ext cx="10173092" cy="646331"/>
          </a:xfrm>
          <a:prstGeom prst="rect">
            <a:avLst/>
          </a:prstGeom>
          <a:noFill/>
        </p:spPr>
        <p:txBody>
          <a:bodyPr wrap="square" rtlCol="0">
            <a:spAutoFit/>
          </a:bodyPr>
          <a:lstStyle/>
          <a:p>
            <a:r>
              <a:rPr lang="en-US" sz="3600" b="1" dirty="0"/>
              <a:t>5 Years Sales Forecast</a:t>
            </a:r>
          </a:p>
        </p:txBody>
      </p:sp>
      <p:sp>
        <p:nvSpPr>
          <p:cNvPr id="9" name="Oval 8">
            <a:extLst>
              <a:ext uri="{FF2B5EF4-FFF2-40B4-BE49-F238E27FC236}">
                <a16:creationId xmlns:a16="http://schemas.microsoft.com/office/drawing/2014/main" id="{A00D6533-353B-4CF3-A8A7-F28D67B52446}"/>
              </a:ext>
            </a:extLst>
          </p:cNvPr>
          <p:cNvSpPr/>
          <p:nvPr/>
        </p:nvSpPr>
        <p:spPr>
          <a:xfrm>
            <a:off x="273217" y="5993874"/>
            <a:ext cx="791570" cy="57320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00000"/>
                </a:solidFill>
              </a:rPr>
              <a:t>6</a:t>
            </a:r>
          </a:p>
        </p:txBody>
      </p:sp>
      <p:pic>
        <p:nvPicPr>
          <p:cNvPr id="10" name="Picture 9">
            <a:extLst>
              <a:ext uri="{FF2B5EF4-FFF2-40B4-BE49-F238E27FC236}">
                <a16:creationId xmlns:a16="http://schemas.microsoft.com/office/drawing/2014/main" id="{E931349B-0DF3-F7CE-1EAE-772B11CE6BF0}"/>
              </a:ext>
            </a:extLst>
          </p:cNvPr>
          <p:cNvPicPr>
            <a:picLocks noChangeAspect="1"/>
          </p:cNvPicPr>
          <p:nvPr/>
        </p:nvPicPr>
        <p:blipFill>
          <a:blip r:embed="rId4">
            <a:alphaModFix amt="5000"/>
          </a:blip>
          <a:stretch>
            <a:fillRect/>
          </a:stretch>
        </p:blipFill>
        <p:spPr>
          <a:xfrm>
            <a:off x="273217" y="911641"/>
            <a:ext cx="6663169" cy="4719054"/>
          </a:xfrm>
          <a:prstGeom prst="rect">
            <a:avLst/>
          </a:prstGeom>
        </p:spPr>
      </p:pic>
    </p:spTree>
    <p:extLst>
      <p:ext uri="{BB962C8B-B14F-4D97-AF65-F5344CB8AC3E}">
        <p14:creationId xmlns:p14="http://schemas.microsoft.com/office/powerpoint/2010/main" val="1644033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CED525-ECB7-D7F3-9FE4-C925034A5365}"/>
              </a:ext>
            </a:extLst>
          </p:cNvPr>
          <p:cNvPicPr>
            <a:picLocks noChangeAspect="1"/>
          </p:cNvPicPr>
          <p:nvPr/>
        </p:nvPicPr>
        <p:blipFill>
          <a:blip r:embed="rId2"/>
          <a:stretch>
            <a:fillRect/>
          </a:stretch>
        </p:blipFill>
        <p:spPr>
          <a:xfrm>
            <a:off x="5785461" y="1784782"/>
            <a:ext cx="5109021" cy="2536609"/>
          </a:xfrm>
          <a:prstGeom prst="rect">
            <a:avLst/>
          </a:prstGeom>
        </p:spPr>
      </p:pic>
      <p:sp>
        <p:nvSpPr>
          <p:cNvPr id="6" name="TextBox 5">
            <a:extLst>
              <a:ext uri="{FF2B5EF4-FFF2-40B4-BE49-F238E27FC236}">
                <a16:creationId xmlns:a16="http://schemas.microsoft.com/office/drawing/2014/main" id="{623D4532-0639-6889-B0A8-05A0F7E37B89}"/>
              </a:ext>
            </a:extLst>
          </p:cNvPr>
          <p:cNvSpPr txBox="1"/>
          <p:nvPr/>
        </p:nvSpPr>
        <p:spPr>
          <a:xfrm>
            <a:off x="7635826" y="1415450"/>
            <a:ext cx="1322363" cy="369332"/>
          </a:xfrm>
          <a:prstGeom prst="rect">
            <a:avLst/>
          </a:prstGeom>
          <a:noFill/>
        </p:spPr>
        <p:txBody>
          <a:bodyPr wrap="square" rtlCol="0">
            <a:spAutoFit/>
          </a:bodyPr>
          <a:lstStyle/>
          <a:p>
            <a:r>
              <a:rPr lang="en-US" dirty="0"/>
              <a:t>UK Online</a:t>
            </a:r>
          </a:p>
        </p:txBody>
      </p:sp>
      <p:pic>
        <p:nvPicPr>
          <p:cNvPr id="8" name="Picture 7">
            <a:extLst>
              <a:ext uri="{FF2B5EF4-FFF2-40B4-BE49-F238E27FC236}">
                <a16:creationId xmlns:a16="http://schemas.microsoft.com/office/drawing/2014/main" id="{79731991-19B2-D80A-5FAF-01FB057831B4}"/>
              </a:ext>
            </a:extLst>
          </p:cNvPr>
          <p:cNvPicPr>
            <a:picLocks noChangeAspect="1"/>
          </p:cNvPicPr>
          <p:nvPr/>
        </p:nvPicPr>
        <p:blipFill>
          <a:blip r:embed="rId3"/>
          <a:stretch>
            <a:fillRect/>
          </a:stretch>
        </p:blipFill>
        <p:spPr>
          <a:xfrm>
            <a:off x="264492" y="1748392"/>
            <a:ext cx="5196955" cy="2536609"/>
          </a:xfrm>
          <a:prstGeom prst="rect">
            <a:avLst/>
          </a:prstGeom>
        </p:spPr>
      </p:pic>
      <p:sp>
        <p:nvSpPr>
          <p:cNvPr id="9" name="TextBox 8">
            <a:extLst>
              <a:ext uri="{FF2B5EF4-FFF2-40B4-BE49-F238E27FC236}">
                <a16:creationId xmlns:a16="http://schemas.microsoft.com/office/drawing/2014/main" id="{96D5C1C1-5390-5A7D-2956-9B26AA959F5F}"/>
              </a:ext>
            </a:extLst>
          </p:cNvPr>
          <p:cNvSpPr txBox="1"/>
          <p:nvPr/>
        </p:nvSpPr>
        <p:spPr>
          <a:xfrm>
            <a:off x="966279" y="1379060"/>
            <a:ext cx="1896690" cy="369332"/>
          </a:xfrm>
          <a:prstGeom prst="rect">
            <a:avLst/>
          </a:prstGeom>
          <a:noFill/>
        </p:spPr>
        <p:txBody>
          <a:bodyPr wrap="square" rtlCol="0">
            <a:spAutoFit/>
          </a:bodyPr>
          <a:lstStyle/>
          <a:p>
            <a:r>
              <a:rPr lang="en-US" dirty="0"/>
              <a:t>France Online</a:t>
            </a:r>
          </a:p>
        </p:txBody>
      </p:sp>
      <p:pic>
        <p:nvPicPr>
          <p:cNvPr id="11" name="Picture 10">
            <a:extLst>
              <a:ext uri="{FF2B5EF4-FFF2-40B4-BE49-F238E27FC236}">
                <a16:creationId xmlns:a16="http://schemas.microsoft.com/office/drawing/2014/main" id="{3674D5FA-A4BB-2BFD-3DE6-6DBC42E7384D}"/>
              </a:ext>
            </a:extLst>
          </p:cNvPr>
          <p:cNvPicPr>
            <a:picLocks noChangeAspect="1"/>
          </p:cNvPicPr>
          <p:nvPr/>
        </p:nvPicPr>
        <p:blipFill>
          <a:blip r:embed="rId4"/>
          <a:stretch>
            <a:fillRect/>
          </a:stretch>
        </p:blipFill>
        <p:spPr>
          <a:xfrm>
            <a:off x="264493" y="4321391"/>
            <a:ext cx="5196955" cy="2536609"/>
          </a:xfrm>
          <a:prstGeom prst="rect">
            <a:avLst/>
          </a:prstGeom>
        </p:spPr>
      </p:pic>
      <p:sp>
        <p:nvSpPr>
          <p:cNvPr id="12" name="TextBox 11">
            <a:extLst>
              <a:ext uri="{FF2B5EF4-FFF2-40B4-BE49-F238E27FC236}">
                <a16:creationId xmlns:a16="http://schemas.microsoft.com/office/drawing/2014/main" id="{68DE1625-B4EF-9155-10B7-787D2D100B07}"/>
              </a:ext>
            </a:extLst>
          </p:cNvPr>
          <p:cNvSpPr txBox="1"/>
          <p:nvPr/>
        </p:nvSpPr>
        <p:spPr>
          <a:xfrm>
            <a:off x="6396251" y="4419990"/>
            <a:ext cx="5531256" cy="2031325"/>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dirty="0"/>
              <a:t>The Highest Quarterly sales was experienced in 1Q 2014, 262k in the UK, 197k in France.</a:t>
            </a:r>
          </a:p>
          <a:p>
            <a:pPr marL="285750" indent="-285750">
              <a:buFont typeface="Arial" panose="020B0604020202020204" pitchFamily="34" charset="0"/>
              <a:buChar char="•"/>
            </a:pPr>
            <a:r>
              <a:rPr lang="en-US" dirty="0"/>
              <a:t>The sales forecast in 5 years the UK, Germany and France shows significant increase of 136%. 127% and 140 respective in revenue.</a:t>
            </a:r>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8B2D6BC8-7C0E-CFDE-C48F-713E683848D6}"/>
              </a:ext>
            </a:extLst>
          </p:cNvPr>
          <p:cNvSpPr txBox="1"/>
          <p:nvPr/>
        </p:nvSpPr>
        <p:spPr>
          <a:xfrm>
            <a:off x="4805182" y="5886807"/>
            <a:ext cx="1123667" cy="369332"/>
          </a:xfrm>
          <a:prstGeom prst="rect">
            <a:avLst/>
          </a:prstGeom>
          <a:noFill/>
        </p:spPr>
        <p:txBody>
          <a:bodyPr wrap="square" rtlCol="0">
            <a:spAutoFit/>
          </a:bodyPr>
          <a:lstStyle/>
          <a:p>
            <a:r>
              <a:rPr lang="en-US" dirty="0"/>
              <a:t>Germany</a:t>
            </a:r>
          </a:p>
        </p:txBody>
      </p:sp>
      <p:grpSp>
        <p:nvGrpSpPr>
          <p:cNvPr id="10" name="Group 9">
            <a:extLst>
              <a:ext uri="{FF2B5EF4-FFF2-40B4-BE49-F238E27FC236}">
                <a16:creationId xmlns:a16="http://schemas.microsoft.com/office/drawing/2014/main" id="{07653CC0-E2B6-FC59-6D7F-DF1C06C8F0DE}"/>
              </a:ext>
            </a:extLst>
          </p:cNvPr>
          <p:cNvGrpSpPr/>
          <p:nvPr/>
        </p:nvGrpSpPr>
        <p:grpSpPr>
          <a:xfrm>
            <a:off x="11593960" y="28867"/>
            <a:ext cx="727962" cy="868538"/>
            <a:chOff x="11464038" y="33830"/>
            <a:chExt cx="661737" cy="836394"/>
          </a:xfrm>
        </p:grpSpPr>
        <p:pic>
          <p:nvPicPr>
            <p:cNvPr id="14" name="Picture 13">
              <a:extLst>
                <a:ext uri="{FF2B5EF4-FFF2-40B4-BE49-F238E27FC236}">
                  <a16:creationId xmlns:a16="http://schemas.microsoft.com/office/drawing/2014/main" id="{488CA550-B79F-7690-12C5-14CDFFDB424A}"/>
                </a:ext>
              </a:extLst>
            </p:cNvPr>
            <p:cNvPicPr>
              <a:picLocks noChangeAspect="1"/>
            </p:cNvPicPr>
            <p:nvPr/>
          </p:nvPicPr>
          <p:blipFill>
            <a:blip r:embed="rId5"/>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6C333228-3AA5-9790-F157-998FB2FFCF6C}"/>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6" name="Oval 15">
            <a:extLst>
              <a:ext uri="{FF2B5EF4-FFF2-40B4-BE49-F238E27FC236}">
                <a16:creationId xmlns:a16="http://schemas.microsoft.com/office/drawing/2014/main" id="{92E9542F-19A4-2EBE-0A89-23A7C4B55952}"/>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6</a:t>
            </a:r>
          </a:p>
        </p:txBody>
      </p:sp>
      <p:sp>
        <p:nvSpPr>
          <p:cNvPr id="17" name="TextBox 16">
            <a:extLst>
              <a:ext uri="{FF2B5EF4-FFF2-40B4-BE49-F238E27FC236}">
                <a16:creationId xmlns:a16="http://schemas.microsoft.com/office/drawing/2014/main" id="{8F821430-D4A3-9B82-E23E-AED46CA6381C}"/>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5 YEARS SALES  </a:t>
            </a:r>
            <a:r>
              <a:rPr lang="en-US" sz="3600" b="1" dirty="0">
                <a:solidFill>
                  <a:srgbClr val="C00000"/>
                </a:solidFill>
              </a:rPr>
              <a:t>FORECAST</a:t>
            </a:r>
          </a:p>
        </p:txBody>
      </p:sp>
      <p:grpSp>
        <p:nvGrpSpPr>
          <p:cNvPr id="20" name="Group 19">
            <a:extLst>
              <a:ext uri="{FF2B5EF4-FFF2-40B4-BE49-F238E27FC236}">
                <a16:creationId xmlns:a16="http://schemas.microsoft.com/office/drawing/2014/main" id="{B46103B3-2936-EDFA-3703-7647AD5BFADD}"/>
              </a:ext>
            </a:extLst>
          </p:cNvPr>
          <p:cNvGrpSpPr/>
          <p:nvPr/>
        </p:nvGrpSpPr>
        <p:grpSpPr>
          <a:xfrm>
            <a:off x="0" y="551657"/>
            <a:ext cx="1286718" cy="1063149"/>
            <a:chOff x="0" y="634321"/>
            <a:chExt cx="1286718" cy="1063149"/>
          </a:xfrm>
        </p:grpSpPr>
        <p:pic>
          <p:nvPicPr>
            <p:cNvPr id="3" name="Picture 2">
              <a:extLst>
                <a:ext uri="{FF2B5EF4-FFF2-40B4-BE49-F238E27FC236}">
                  <a16:creationId xmlns:a16="http://schemas.microsoft.com/office/drawing/2014/main" id="{2AEFAED2-7237-2BBD-7AFE-7F916FB2884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914" b="93780" l="2570" r="92290">
                          <a14:foregroundMark x1="33411" y1="43780" x2="33411" y2="43780"/>
                          <a14:foregroundMark x1="54907" y1="21053" x2="54907" y2="21053"/>
                          <a14:foregroundMark x1="54907" y1="11244" x2="54907" y2="11244"/>
                          <a14:foregroundMark x1="54907" y1="11244" x2="54907" y2="11244"/>
                          <a14:foregroundMark x1="54907" y1="11244" x2="78037" y2="44976"/>
                          <a14:foregroundMark x1="81542" y1="34211" x2="71963" y2="75598"/>
                          <a14:foregroundMark x1="71963" y1="75598" x2="67523" y2="75120"/>
                          <a14:foregroundMark x1="74766" y1="36124" x2="50935" y2="31818"/>
                          <a14:foregroundMark x1="50935" y1="31818" x2="50701" y2="27751"/>
                          <a14:foregroundMark x1="55140" y1="2392" x2="48131" y2="12440"/>
                          <a14:foregroundMark x1="48131" y1="12440" x2="37850" y2="18660"/>
                          <a14:foregroundMark x1="37850" y1="18660" x2="37383" y2="20096"/>
                          <a14:foregroundMark x1="54206" y1="6220" x2="90187" y2="25359"/>
                          <a14:foregroundMark x1="90187" y1="25359" x2="92290" y2="37799"/>
                          <a14:foregroundMark x1="90888" y1="37799" x2="80140" y2="52153"/>
                          <a14:foregroundMark x1="80140" y1="52153" x2="86215" y2="66507"/>
                          <a14:foregroundMark x1="86215" y1="66507" x2="86682" y2="79187"/>
                          <a14:foregroundMark x1="86682" y1="79187" x2="77103" y2="88517"/>
                          <a14:foregroundMark x1="77103" y1="88517" x2="64953" y2="83971"/>
                          <a14:foregroundMark x1="64953" y1="83971" x2="57477" y2="93780"/>
                          <a14:foregroundMark x1="57477" y1="93780" x2="37383" y2="92584"/>
                          <a14:foregroundMark x1="72664" y1="33732" x2="64019" y2="65550"/>
                          <a14:foregroundMark x1="64019" y1="65550" x2="54206" y2="75598"/>
                          <a14:foregroundMark x1="54206" y1="75598" x2="54206" y2="75598"/>
                          <a14:foregroundMark x1="61682" y1="27512" x2="44159" y2="76794"/>
                          <a14:foregroundMark x1="44159" y1="76794" x2="56075" y2="77273"/>
                          <a14:foregroundMark x1="56075" y1="77273" x2="70093" y2="56938"/>
                          <a14:foregroundMark x1="70093" y1="56938" x2="58178" y2="42823"/>
                          <a14:foregroundMark x1="53972" y1="30383" x2="56776" y2="82775"/>
                          <a14:foregroundMark x1="45093" y1="18900" x2="45794" y2="75120"/>
                          <a14:foregroundMark x1="43458" y1="32057" x2="32944" y2="70096"/>
                          <a14:foregroundMark x1="32944" y1="70096" x2="32477" y2="76316"/>
                          <a14:foregroundMark x1="39019" y1="26077" x2="26402" y2="22010"/>
                          <a14:foregroundMark x1="26402" y1="22010" x2="24299" y2="26077"/>
                          <a14:foregroundMark x1="25701" y1="22727" x2="22664" y2="19378"/>
                          <a14:foregroundMark x1="25234" y1="27512" x2="11682" y2="31340"/>
                          <a14:foregroundMark x1="11682" y1="31340" x2="17523" y2="44737"/>
                          <a14:foregroundMark x1="17523" y1="44737" x2="25000" y2="51196"/>
                          <a14:foregroundMark x1="24533" y1="35885" x2="8645" y2="34450"/>
                          <a14:foregroundMark x1="11682" y1="33493" x2="5841" y2="32536"/>
                          <a14:foregroundMark x1="9112" y1="33493" x2="2570" y2="32536"/>
                          <a14:foregroundMark x1="42523" y1="48804" x2="40888" y2="71531"/>
                          <a14:foregroundMark x1="40888" y1="71531" x2="35981" y2="75120"/>
                          <a14:foregroundMark x1="30841" y1="60766" x2="28271" y2="72488"/>
                          <a14:foregroundMark x1="28271" y1="72488" x2="37617" y2="86842"/>
                          <a14:foregroundMark x1="37617" y1="86842" x2="50935" y2="88038"/>
                          <a14:foregroundMark x1="56776" y1="84928" x2="73131" y2="44976"/>
                          <a14:foregroundMark x1="73131" y1="44976" x2="67991" y2="30383"/>
                          <a14:foregroundMark x1="75701" y1="32536" x2="76869" y2="49282"/>
                          <a14:foregroundMark x1="76869" y1="49282" x2="83178" y2="64354"/>
                          <a14:foregroundMark x1="83178" y1="40670" x2="35280" y2="27512"/>
                          <a14:foregroundMark x1="35280" y1="27512" x2="25701" y2="27751"/>
                          <a14:foregroundMark x1="29907" y1="40431" x2="28271" y2="52392"/>
                          <a14:foregroundMark x1="28271" y1="52392" x2="32477" y2="67464"/>
                          <a14:foregroundMark x1="32477" y1="67464" x2="30841" y2="79665"/>
                          <a14:foregroundMark x1="18224" y1="39474" x2="46028" y2="65311"/>
                          <a14:foregroundMark x1="46028" y1="65311" x2="52103" y2="80622"/>
                          <a14:foregroundMark x1="52103" y1="80622" x2="64019" y2="86842"/>
                          <a14:foregroundMark x1="64019" y1="86842" x2="68224" y2="85646"/>
                          <a14:foregroundMark x1="79907" y1="88038" x2="65187" y2="80383"/>
                        </a14:backgroundRemoval>
                      </a14:imgEffect>
                    </a14:imgLayer>
                  </a14:imgProps>
                </a:ext>
              </a:extLst>
            </a:blip>
            <a:stretch>
              <a:fillRect/>
            </a:stretch>
          </p:blipFill>
          <p:spPr>
            <a:xfrm>
              <a:off x="0" y="811834"/>
              <a:ext cx="747817" cy="730345"/>
            </a:xfrm>
            <a:prstGeom prst="rect">
              <a:avLst/>
            </a:prstGeom>
          </p:spPr>
        </p:pic>
        <p:pic>
          <p:nvPicPr>
            <p:cNvPr id="7" name="Picture 6">
              <a:extLst>
                <a:ext uri="{FF2B5EF4-FFF2-40B4-BE49-F238E27FC236}">
                  <a16:creationId xmlns:a16="http://schemas.microsoft.com/office/drawing/2014/main" id="{B0C7E6F6-5DF2-BC7F-FE29-485474D91AE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941" b="98693" l="3905" r="91974">
                          <a14:foregroundMark x1="35258" y1="90434" x2="49675" y2="86601"/>
                          <a14:foregroundMark x1="49675" y1="86601" x2="84576" y2="60311"/>
                          <a14:foregroundMark x1="90717" y1="44162" x2="91974" y2="37255"/>
                          <a14:foregroundMark x1="91974" y1="37255" x2="33189" y2="21895"/>
                          <a14:foregroundMark x1="67964" y1="18301" x2="60521" y2="14706"/>
                          <a14:foregroundMark x1="68639" y1="18627" x2="67964" y2="18301"/>
                          <a14:foregroundMark x1="69431" y1="19009" x2="68639" y2="18627"/>
                          <a14:foregroundMark x1="60521" y1="14706" x2="59870" y2="14706"/>
                          <a14:foregroundMark x1="21258" y1="12418" x2="20390" y2="50980"/>
                          <a14:foregroundMark x1="14751" y1="3595" x2="10195" y2="60131"/>
                          <a14:foregroundMark x1="11063" y1="12418" x2="6291" y2="55229"/>
                          <a14:foregroundMark x1="13232" y1="6863" x2="8026" y2="17974"/>
                          <a14:foregroundMark x1="14317" y1="5556" x2="8894" y2="14052"/>
                          <a14:foregroundMark x1="12798" y1="18301" x2="13666" y2="61765"/>
                          <a14:foregroundMark x1="13666" y1="61765" x2="49458" y2="74510"/>
                          <a14:foregroundMark x1="51193" y1="75163" x2="28850" y2="70915"/>
                          <a14:foregroundMark x1="28850" y1="70915" x2="16703" y2="73529"/>
                          <a14:foregroundMark x1="16703" y1="73529" x2="4772" y2="84967"/>
                          <a14:foregroundMark x1="64859" y1="90523" x2="52495" y2="95098"/>
                          <a14:foregroundMark x1="59436" y1="98693" x2="59436" y2="98693"/>
                          <a14:foregroundMark x1="48156" y1="94771" x2="40564" y2="91503"/>
                          <a14:foregroundMark x1="40564" y1="87908" x2="24078" y2="69608"/>
                          <a14:foregroundMark x1="24078" y1="69608" x2="13232" y2="72549"/>
                          <a14:foregroundMark x1="13232" y1="72549" x2="16486" y2="84641"/>
                          <a14:foregroundMark x1="10534" y1="85745" x2="4772" y2="84641"/>
                          <a14:foregroundMark x1="4772" y1="84641" x2="4121" y2="87908"/>
                          <a14:foregroundMark x1="11844" y1="88930" x2="8026" y2="85948"/>
                          <a14:foregroundMark x1="8677" y1="24510" x2="3905" y2="66993"/>
                          <a14:foregroundMark x1="8677" y1="26471" x2="4121" y2="60131"/>
                          <a14:foregroundMark x1="8460" y1="23203" x2="5423" y2="49673"/>
                          <a14:foregroundMark x1="16486" y1="8170" x2="8677" y2="16993"/>
                          <a14:foregroundMark x1="13449" y1="8170" x2="9328" y2="2941"/>
                          <a14:foregroundMark x1="8894" y1="5229" x2="36226" y2="64706"/>
                          <a14:foregroundMark x1="36226" y1="64706" x2="57267" y2="91830"/>
                          <a14:foregroundMark x1="79826" y1="48693" x2="38829" y2="40850"/>
                          <a14:foregroundMark x1="38829" y1="40850" x2="26681" y2="51307"/>
                          <a14:foregroundMark x1="26681" y1="51307" x2="21475" y2="69608"/>
                          <a14:foregroundMark x1="21475" y1="69608" x2="8026" y2="80065"/>
                          <a14:foregroundMark x1="8026" y1="80065" x2="5857" y2="84967"/>
                          <a14:backgroundMark x1="85249" y1="29739" x2="85249" y2="29739"/>
                          <a14:backgroundMark x1="85249" y1="29739" x2="85249" y2="29739"/>
                          <a14:backgroundMark x1="84382" y1="29739" x2="84382" y2="29739"/>
                          <a14:backgroundMark x1="83297" y1="28758" x2="83297" y2="28758"/>
                          <a14:backgroundMark x1="82863" y1="28431" x2="82863" y2="28431"/>
                          <a14:backgroundMark x1="82213" y1="27778" x2="82213" y2="27778"/>
                          <a14:backgroundMark x1="79610" y1="25163" x2="79610" y2="25163"/>
                          <a14:backgroundMark x1="78308" y1="24183" x2="78308" y2="24183"/>
                          <a14:backgroundMark x1="77657" y1="23856" x2="77657" y2="23856"/>
                          <a14:backgroundMark x1="76790" y1="22876" x2="76790" y2="22876"/>
                          <a14:backgroundMark x1="73753" y1="20588" x2="73753" y2="20588"/>
                          <a14:backgroundMark x1="73536" y1="20588" x2="73536" y2="20588"/>
                          <a14:backgroundMark x1="73319" y1="20588" x2="71800" y2="19281"/>
                          <a14:backgroundMark x1="70499" y1="18627" x2="70499" y2="18627"/>
                          <a14:backgroundMark x1="70499" y1="18301" x2="70499" y2="18301"/>
                          <a14:backgroundMark x1="69848" y1="18301" x2="69848" y2="18301"/>
                          <a14:backgroundMark x1="69848" y1="18301" x2="69848" y2="18301"/>
                          <a14:backgroundMark x1="69848" y1="18301" x2="69848" y2="18301"/>
                          <a14:backgroundMark x1="69848" y1="18301" x2="82646" y2="27451"/>
                          <a14:backgroundMark x1="89154" y1="24183" x2="87202" y2="28758"/>
                          <a14:backgroundMark x1="88286" y1="28758" x2="82646" y2="25490"/>
                          <a14:backgroundMark x1="87419" y1="26471" x2="89588" y2="30065"/>
                          <a14:backgroundMark x1="78742" y1="20588" x2="78742" y2="20588"/>
                          <a14:backgroundMark x1="96095" y1="46078" x2="91323" y2="55229"/>
                          <a14:backgroundMark x1="93709" y1="50980" x2="89805" y2="58170"/>
                          <a14:backgroundMark x1="93492" y1="49346" x2="90239" y2="55882"/>
                          <a14:backgroundMark x1="92842" y1="51961" x2="88720" y2="60458"/>
                          <a14:backgroundMark x1="91106" y1="55882" x2="87636" y2="63399"/>
                          <a14:backgroundMark x1="93709" y1="47059" x2="90456" y2="51961"/>
                          <a14:backgroundMark x1="95011" y1="45098" x2="91323" y2="51634"/>
                          <a14:backgroundMark x1="32538" y1="93464" x2="31020" y2="92484"/>
                          <a14:backgroundMark x1="34273" y1="93791" x2="32104" y2="91176"/>
                          <a14:backgroundMark x1="36659" y1="94771" x2="32538" y2="91503"/>
                          <a14:backgroundMark x1="34707" y1="94771" x2="32538" y2="92484"/>
                          <a14:backgroundMark x1="35792" y1="94118" x2="28850" y2="90196"/>
                          <a14:backgroundMark x1="32538" y1="91503" x2="12364" y2="90196"/>
                        </a14:backgroundRemoval>
                      </a14:imgEffect>
                    </a14:imgLayer>
                  </a14:imgProps>
                </a:ext>
              </a:extLst>
            </a:blip>
            <a:stretch>
              <a:fillRect/>
            </a:stretch>
          </p:blipFill>
          <p:spPr>
            <a:xfrm flipV="1">
              <a:off x="349031" y="634321"/>
              <a:ext cx="465044" cy="617369"/>
            </a:xfrm>
            <a:prstGeom prst="rect">
              <a:avLst/>
            </a:prstGeom>
          </p:spPr>
        </p:pic>
        <p:pic>
          <p:nvPicPr>
            <p:cNvPr id="19" name="Picture 18">
              <a:extLst>
                <a:ext uri="{FF2B5EF4-FFF2-40B4-BE49-F238E27FC236}">
                  <a16:creationId xmlns:a16="http://schemas.microsoft.com/office/drawing/2014/main" id="{F71D1156-F9B9-D4E0-078C-D7A54E24543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tretch>
              <a:fillRect/>
            </a:stretch>
          </p:blipFill>
          <p:spPr>
            <a:xfrm>
              <a:off x="427379" y="878690"/>
              <a:ext cx="859339" cy="818780"/>
            </a:xfrm>
            <a:prstGeom prst="rect">
              <a:avLst/>
            </a:prstGeom>
          </p:spPr>
        </p:pic>
      </p:grpSp>
      <p:cxnSp>
        <p:nvCxnSpPr>
          <p:cNvPr id="4" name="Straight Arrow Connector 3">
            <a:extLst>
              <a:ext uri="{FF2B5EF4-FFF2-40B4-BE49-F238E27FC236}">
                <a16:creationId xmlns:a16="http://schemas.microsoft.com/office/drawing/2014/main" id="{749178E3-1215-13B9-0248-D675A03B1377}"/>
              </a:ext>
            </a:extLst>
          </p:cNvPr>
          <p:cNvCxnSpPr>
            <a:cxnSpLocks/>
          </p:cNvCxnSpPr>
          <p:nvPr/>
        </p:nvCxnSpPr>
        <p:spPr>
          <a:xfrm flipV="1">
            <a:off x="5221357" y="1835273"/>
            <a:ext cx="0" cy="22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5EE586-0379-AD2D-CCDE-A89BFBAA8626}"/>
              </a:ext>
            </a:extLst>
          </p:cNvPr>
          <p:cNvSpPr txBox="1"/>
          <p:nvPr/>
        </p:nvSpPr>
        <p:spPr>
          <a:xfrm>
            <a:off x="4841594" y="4346556"/>
            <a:ext cx="954156" cy="307777"/>
          </a:xfrm>
          <a:prstGeom prst="rect">
            <a:avLst/>
          </a:prstGeom>
          <a:noFill/>
        </p:spPr>
        <p:txBody>
          <a:bodyPr wrap="square" rtlCol="0">
            <a:spAutoFit/>
          </a:bodyPr>
          <a:lstStyle/>
          <a:p>
            <a:r>
              <a:rPr lang="en-US" sz="1400" dirty="0"/>
              <a:t>507,822</a:t>
            </a:r>
          </a:p>
        </p:txBody>
      </p:sp>
      <p:cxnSp>
        <p:nvCxnSpPr>
          <p:cNvPr id="23" name="Straight Arrow Connector 22">
            <a:extLst>
              <a:ext uri="{FF2B5EF4-FFF2-40B4-BE49-F238E27FC236}">
                <a16:creationId xmlns:a16="http://schemas.microsoft.com/office/drawing/2014/main" id="{EF171E93-6D7B-D902-16A5-961DA2D35EBA}"/>
              </a:ext>
            </a:extLst>
          </p:cNvPr>
          <p:cNvCxnSpPr>
            <a:cxnSpLocks/>
          </p:cNvCxnSpPr>
          <p:nvPr/>
        </p:nvCxnSpPr>
        <p:spPr>
          <a:xfrm flipV="1">
            <a:off x="2604052" y="3053086"/>
            <a:ext cx="0" cy="206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D065090-A6DC-558A-E6DA-13A76779B251}"/>
              </a:ext>
            </a:extLst>
          </p:cNvPr>
          <p:cNvSpPr txBox="1"/>
          <p:nvPr/>
        </p:nvSpPr>
        <p:spPr>
          <a:xfrm>
            <a:off x="2126974" y="2720836"/>
            <a:ext cx="954156" cy="307777"/>
          </a:xfrm>
          <a:prstGeom prst="rect">
            <a:avLst/>
          </a:prstGeom>
          <a:noFill/>
        </p:spPr>
        <p:txBody>
          <a:bodyPr wrap="square" rtlCol="0">
            <a:spAutoFit/>
          </a:bodyPr>
          <a:lstStyle/>
          <a:p>
            <a:r>
              <a:rPr lang="en-US" sz="1400" dirty="0"/>
              <a:t>197,683</a:t>
            </a:r>
          </a:p>
        </p:txBody>
      </p:sp>
      <p:sp>
        <p:nvSpPr>
          <p:cNvPr id="27" name="TextBox 26">
            <a:extLst>
              <a:ext uri="{FF2B5EF4-FFF2-40B4-BE49-F238E27FC236}">
                <a16:creationId xmlns:a16="http://schemas.microsoft.com/office/drawing/2014/main" id="{2EA00D22-DEDC-2144-692D-144C17F83D86}"/>
              </a:ext>
            </a:extLst>
          </p:cNvPr>
          <p:cNvSpPr txBox="1"/>
          <p:nvPr/>
        </p:nvSpPr>
        <p:spPr>
          <a:xfrm>
            <a:off x="1916175" y="5281918"/>
            <a:ext cx="954156" cy="307777"/>
          </a:xfrm>
          <a:prstGeom prst="rect">
            <a:avLst/>
          </a:prstGeom>
          <a:noFill/>
        </p:spPr>
        <p:txBody>
          <a:bodyPr wrap="square" rtlCol="0">
            <a:spAutoFit/>
          </a:bodyPr>
          <a:lstStyle/>
          <a:p>
            <a:r>
              <a:rPr lang="en-US" sz="1400" dirty="0"/>
              <a:t>213,915</a:t>
            </a:r>
          </a:p>
        </p:txBody>
      </p:sp>
      <p:sp>
        <p:nvSpPr>
          <p:cNvPr id="28" name="TextBox 27">
            <a:extLst>
              <a:ext uri="{FF2B5EF4-FFF2-40B4-BE49-F238E27FC236}">
                <a16:creationId xmlns:a16="http://schemas.microsoft.com/office/drawing/2014/main" id="{C0168E8F-D208-4EAE-DCDA-949D10A55672}"/>
              </a:ext>
            </a:extLst>
          </p:cNvPr>
          <p:cNvSpPr txBox="1"/>
          <p:nvPr/>
        </p:nvSpPr>
        <p:spPr>
          <a:xfrm>
            <a:off x="4769297" y="1679896"/>
            <a:ext cx="954156" cy="307777"/>
          </a:xfrm>
          <a:prstGeom prst="rect">
            <a:avLst/>
          </a:prstGeom>
          <a:noFill/>
        </p:spPr>
        <p:txBody>
          <a:bodyPr wrap="square" rtlCol="0">
            <a:spAutoFit/>
          </a:bodyPr>
          <a:lstStyle/>
          <a:p>
            <a:r>
              <a:rPr lang="en-US" sz="1400" dirty="0"/>
              <a:t>620,208</a:t>
            </a:r>
          </a:p>
        </p:txBody>
      </p:sp>
      <p:sp>
        <p:nvSpPr>
          <p:cNvPr id="29" name="TextBox 28">
            <a:extLst>
              <a:ext uri="{FF2B5EF4-FFF2-40B4-BE49-F238E27FC236}">
                <a16:creationId xmlns:a16="http://schemas.microsoft.com/office/drawing/2014/main" id="{95E6EC86-BD7A-F730-7B11-AA0569CBAF35}"/>
              </a:ext>
            </a:extLst>
          </p:cNvPr>
          <p:cNvSpPr txBox="1"/>
          <p:nvPr/>
        </p:nvSpPr>
        <p:spPr>
          <a:xfrm>
            <a:off x="10169521" y="1784782"/>
            <a:ext cx="954156" cy="307777"/>
          </a:xfrm>
          <a:prstGeom prst="rect">
            <a:avLst/>
          </a:prstGeom>
          <a:noFill/>
        </p:spPr>
        <p:txBody>
          <a:bodyPr wrap="square" rtlCol="0">
            <a:spAutoFit/>
          </a:bodyPr>
          <a:lstStyle/>
          <a:p>
            <a:r>
              <a:rPr lang="en-US" sz="1400" dirty="0"/>
              <a:t>1,275,114</a:t>
            </a:r>
          </a:p>
        </p:txBody>
      </p:sp>
      <p:sp>
        <p:nvSpPr>
          <p:cNvPr id="30" name="TextBox 29">
            <a:extLst>
              <a:ext uri="{FF2B5EF4-FFF2-40B4-BE49-F238E27FC236}">
                <a16:creationId xmlns:a16="http://schemas.microsoft.com/office/drawing/2014/main" id="{D0D93901-2D0A-67F0-5D42-55DED154480F}"/>
              </a:ext>
            </a:extLst>
          </p:cNvPr>
          <p:cNvSpPr txBox="1"/>
          <p:nvPr/>
        </p:nvSpPr>
        <p:spPr>
          <a:xfrm>
            <a:off x="8102218" y="3275111"/>
            <a:ext cx="954156" cy="307777"/>
          </a:xfrm>
          <a:prstGeom prst="rect">
            <a:avLst/>
          </a:prstGeom>
          <a:noFill/>
        </p:spPr>
        <p:txBody>
          <a:bodyPr wrap="square" rtlCol="0">
            <a:spAutoFit/>
          </a:bodyPr>
          <a:lstStyle/>
          <a:p>
            <a:r>
              <a:rPr lang="en-US" sz="1400" dirty="0"/>
              <a:t>262,427</a:t>
            </a:r>
          </a:p>
        </p:txBody>
      </p:sp>
    </p:spTree>
    <p:extLst>
      <p:ext uri="{BB962C8B-B14F-4D97-AF65-F5344CB8AC3E}">
        <p14:creationId xmlns:p14="http://schemas.microsoft.com/office/powerpoint/2010/main" val="1440722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F6A0D-2894-4435-3D76-5EBC1D21DA7D}"/>
              </a:ext>
            </a:extLst>
          </p:cNvPr>
          <p:cNvPicPr>
            <a:picLocks noChangeAspect="1"/>
          </p:cNvPicPr>
          <p:nvPr/>
        </p:nvPicPr>
        <p:blipFill>
          <a:blip r:embed="rId2"/>
          <a:stretch>
            <a:fillRect/>
          </a:stretch>
        </p:blipFill>
        <p:spPr>
          <a:xfrm>
            <a:off x="1443665" y="1288610"/>
            <a:ext cx="4877622" cy="2766229"/>
          </a:xfrm>
          <a:prstGeom prst="rect">
            <a:avLst/>
          </a:prstGeom>
        </p:spPr>
      </p:pic>
      <p:sp>
        <p:nvSpPr>
          <p:cNvPr id="4" name="TextBox 3">
            <a:extLst>
              <a:ext uri="{FF2B5EF4-FFF2-40B4-BE49-F238E27FC236}">
                <a16:creationId xmlns:a16="http://schemas.microsoft.com/office/drawing/2014/main" id="{013BD134-1BDB-E1DD-AA82-754DB1376ECA}"/>
              </a:ext>
            </a:extLst>
          </p:cNvPr>
          <p:cNvSpPr txBox="1"/>
          <p:nvPr/>
        </p:nvSpPr>
        <p:spPr>
          <a:xfrm>
            <a:off x="2429300" y="919280"/>
            <a:ext cx="2275221" cy="369332"/>
          </a:xfrm>
          <a:prstGeom prst="rect">
            <a:avLst/>
          </a:prstGeom>
          <a:noFill/>
        </p:spPr>
        <p:txBody>
          <a:bodyPr wrap="square" rtlCol="0">
            <a:spAutoFit/>
          </a:bodyPr>
          <a:lstStyle/>
          <a:p>
            <a:r>
              <a:rPr lang="en-US" dirty="0"/>
              <a:t>France Reseller Sales</a:t>
            </a:r>
          </a:p>
        </p:txBody>
      </p:sp>
      <p:pic>
        <p:nvPicPr>
          <p:cNvPr id="9" name="Picture 8">
            <a:extLst>
              <a:ext uri="{FF2B5EF4-FFF2-40B4-BE49-F238E27FC236}">
                <a16:creationId xmlns:a16="http://schemas.microsoft.com/office/drawing/2014/main" id="{9555EC89-C8E0-3653-55BB-6F45E89BCB72}"/>
              </a:ext>
            </a:extLst>
          </p:cNvPr>
          <p:cNvPicPr>
            <a:picLocks noChangeAspect="1"/>
          </p:cNvPicPr>
          <p:nvPr/>
        </p:nvPicPr>
        <p:blipFill>
          <a:blip r:embed="rId3"/>
          <a:stretch>
            <a:fillRect/>
          </a:stretch>
        </p:blipFill>
        <p:spPr>
          <a:xfrm>
            <a:off x="6674280" y="1571148"/>
            <a:ext cx="4877623" cy="2488657"/>
          </a:xfrm>
          <a:prstGeom prst="rect">
            <a:avLst/>
          </a:prstGeom>
        </p:spPr>
      </p:pic>
      <p:sp>
        <p:nvSpPr>
          <p:cNvPr id="10" name="TextBox 9">
            <a:extLst>
              <a:ext uri="{FF2B5EF4-FFF2-40B4-BE49-F238E27FC236}">
                <a16:creationId xmlns:a16="http://schemas.microsoft.com/office/drawing/2014/main" id="{35B6F1D3-E050-D929-C146-68B41E1AA8C8}"/>
              </a:ext>
            </a:extLst>
          </p:cNvPr>
          <p:cNvSpPr txBox="1"/>
          <p:nvPr/>
        </p:nvSpPr>
        <p:spPr>
          <a:xfrm>
            <a:off x="7666527" y="919280"/>
            <a:ext cx="2538483" cy="369332"/>
          </a:xfrm>
          <a:prstGeom prst="rect">
            <a:avLst/>
          </a:prstGeom>
          <a:noFill/>
        </p:spPr>
        <p:txBody>
          <a:bodyPr wrap="square" rtlCol="0">
            <a:spAutoFit/>
          </a:bodyPr>
          <a:lstStyle/>
          <a:p>
            <a:r>
              <a:rPr lang="en-US" dirty="0"/>
              <a:t>United Kingdom Reseller</a:t>
            </a:r>
          </a:p>
        </p:txBody>
      </p:sp>
      <p:grpSp>
        <p:nvGrpSpPr>
          <p:cNvPr id="8" name="Group 7">
            <a:extLst>
              <a:ext uri="{FF2B5EF4-FFF2-40B4-BE49-F238E27FC236}">
                <a16:creationId xmlns:a16="http://schemas.microsoft.com/office/drawing/2014/main" id="{16B523E4-8211-D3F0-2A3B-869CF9AD8A7A}"/>
              </a:ext>
            </a:extLst>
          </p:cNvPr>
          <p:cNvGrpSpPr/>
          <p:nvPr/>
        </p:nvGrpSpPr>
        <p:grpSpPr>
          <a:xfrm>
            <a:off x="11593960" y="28867"/>
            <a:ext cx="727962" cy="868538"/>
            <a:chOff x="11464038" y="33830"/>
            <a:chExt cx="661737" cy="836394"/>
          </a:xfrm>
        </p:grpSpPr>
        <p:pic>
          <p:nvPicPr>
            <p:cNvPr id="11" name="Picture 10">
              <a:extLst>
                <a:ext uri="{FF2B5EF4-FFF2-40B4-BE49-F238E27FC236}">
                  <a16:creationId xmlns:a16="http://schemas.microsoft.com/office/drawing/2014/main" id="{10821032-C3F9-C7E4-3897-51B49229639F}"/>
                </a:ext>
              </a:extLst>
            </p:cNvPr>
            <p:cNvPicPr>
              <a:picLocks noChangeAspect="1"/>
            </p:cNvPicPr>
            <p:nvPr/>
          </p:nvPicPr>
          <p:blipFill>
            <a:blip r:embed="rId4"/>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7740EEC0-A5B0-D487-C77F-B34290DC79FE}"/>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3" name="Oval 12">
            <a:extLst>
              <a:ext uri="{FF2B5EF4-FFF2-40B4-BE49-F238E27FC236}">
                <a16:creationId xmlns:a16="http://schemas.microsoft.com/office/drawing/2014/main" id="{14C23F5D-E705-15C7-04C2-58D910372C9C}"/>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6</a:t>
            </a:r>
          </a:p>
        </p:txBody>
      </p:sp>
      <p:sp>
        <p:nvSpPr>
          <p:cNvPr id="14" name="TextBox 13">
            <a:extLst>
              <a:ext uri="{FF2B5EF4-FFF2-40B4-BE49-F238E27FC236}">
                <a16:creationId xmlns:a16="http://schemas.microsoft.com/office/drawing/2014/main" id="{49EF80A8-57EE-E78C-0279-DA6674396020}"/>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5 YEARS SALES  </a:t>
            </a:r>
            <a:r>
              <a:rPr lang="en-US" sz="3600" b="1" dirty="0">
                <a:solidFill>
                  <a:srgbClr val="C00000"/>
                </a:solidFill>
              </a:rPr>
              <a:t>FORECAST</a:t>
            </a:r>
          </a:p>
        </p:txBody>
      </p:sp>
      <p:pic>
        <p:nvPicPr>
          <p:cNvPr id="2" name="Picture 1">
            <a:extLst>
              <a:ext uri="{FF2B5EF4-FFF2-40B4-BE49-F238E27FC236}">
                <a16:creationId xmlns:a16="http://schemas.microsoft.com/office/drawing/2014/main" id="{4C8E5245-EDC0-9582-E21C-49EC68A552F1}"/>
              </a:ext>
            </a:extLst>
          </p:cNvPr>
          <p:cNvPicPr>
            <a:picLocks noChangeAspect="1"/>
          </p:cNvPicPr>
          <p:nvPr/>
        </p:nvPicPr>
        <p:blipFill>
          <a:blip r:embed="rId5"/>
          <a:stretch>
            <a:fillRect/>
          </a:stretch>
        </p:blipFill>
        <p:spPr>
          <a:xfrm>
            <a:off x="73237" y="457945"/>
            <a:ext cx="1286367" cy="1066892"/>
          </a:xfrm>
          <a:prstGeom prst="rect">
            <a:avLst/>
          </a:prstGeom>
        </p:spPr>
      </p:pic>
      <p:sp>
        <p:nvSpPr>
          <p:cNvPr id="15" name="TextBox 14">
            <a:extLst>
              <a:ext uri="{FF2B5EF4-FFF2-40B4-BE49-F238E27FC236}">
                <a16:creationId xmlns:a16="http://schemas.microsoft.com/office/drawing/2014/main" id="{0A172DF7-2099-74FF-B3AB-0E3AF0CB5ED9}"/>
              </a:ext>
            </a:extLst>
          </p:cNvPr>
          <p:cNvSpPr txBox="1"/>
          <p:nvPr/>
        </p:nvSpPr>
        <p:spPr>
          <a:xfrm>
            <a:off x="5530539" y="2287253"/>
            <a:ext cx="954156" cy="307777"/>
          </a:xfrm>
          <a:prstGeom prst="rect">
            <a:avLst/>
          </a:prstGeom>
          <a:noFill/>
        </p:spPr>
        <p:txBody>
          <a:bodyPr wrap="square" rtlCol="0">
            <a:spAutoFit/>
          </a:bodyPr>
          <a:lstStyle/>
          <a:p>
            <a:r>
              <a:rPr lang="en-US" sz="1400" dirty="0"/>
              <a:t>1,241,271</a:t>
            </a:r>
          </a:p>
        </p:txBody>
      </p:sp>
      <p:cxnSp>
        <p:nvCxnSpPr>
          <p:cNvPr id="16" name="Straight Arrow Connector 15">
            <a:extLst>
              <a:ext uri="{FF2B5EF4-FFF2-40B4-BE49-F238E27FC236}">
                <a16:creationId xmlns:a16="http://schemas.microsoft.com/office/drawing/2014/main" id="{16F184F9-9617-E3D6-23C6-7080CD91F399}"/>
              </a:ext>
            </a:extLst>
          </p:cNvPr>
          <p:cNvCxnSpPr>
            <a:cxnSpLocks/>
          </p:cNvCxnSpPr>
          <p:nvPr/>
        </p:nvCxnSpPr>
        <p:spPr>
          <a:xfrm>
            <a:off x="6255027" y="2027582"/>
            <a:ext cx="0" cy="251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E3F5B04-E8AF-FD3F-FF9A-C27944C1F480}"/>
              </a:ext>
            </a:extLst>
          </p:cNvPr>
          <p:cNvSpPr txBox="1"/>
          <p:nvPr/>
        </p:nvSpPr>
        <p:spPr>
          <a:xfrm>
            <a:off x="10991579" y="1506191"/>
            <a:ext cx="954156" cy="307777"/>
          </a:xfrm>
          <a:prstGeom prst="rect">
            <a:avLst/>
          </a:prstGeom>
          <a:noFill/>
        </p:spPr>
        <p:txBody>
          <a:bodyPr wrap="square" rtlCol="0">
            <a:spAutoFit/>
          </a:bodyPr>
          <a:lstStyle/>
          <a:p>
            <a:r>
              <a:rPr lang="en-US" sz="1400" dirty="0"/>
              <a:t>1,291,486</a:t>
            </a:r>
          </a:p>
        </p:txBody>
      </p:sp>
      <p:sp>
        <p:nvSpPr>
          <p:cNvPr id="19" name="TextBox 18">
            <a:extLst>
              <a:ext uri="{FF2B5EF4-FFF2-40B4-BE49-F238E27FC236}">
                <a16:creationId xmlns:a16="http://schemas.microsoft.com/office/drawing/2014/main" id="{BAFB2B8F-976C-3821-FE4C-F01FA1EFCD7E}"/>
              </a:ext>
            </a:extLst>
          </p:cNvPr>
          <p:cNvSpPr txBox="1"/>
          <p:nvPr/>
        </p:nvSpPr>
        <p:spPr>
          <a:xfrm>
            <a:off x="7862342" y="2595030"/>
            <a:ext cx="954156" cy="307777"/>
          </a:xfrm>
          <a:prstGeom prst="rect">
            <a:avLst/>
          </a:prstGeom>
          <a:noFill/>
        </p:spPr>
        <p:txBody>
          <a:bodyPr wrap="square" rtlCol="0">
            <a:spAutoFit/>
          </a:bodyPr>
          <a:lstStyle/>
          <a:p>
            <a:r>
              <a:rPr lang="en-US" sz="1400" dirty="0"/>
              <a:t>428,060</a:t>
            </a:r>
          </a:p>
        </p:txBody>
      </p:sp>
      <p:sp>
        <p:nvSpPr>
          <p:cNvPr id="20" name="TextBox 19">
            <a:extLst>
              <a:ext uri="{FF2B5EF4-FFF2-40B4-BE49-F238E27FC236}">
                <a16:creationId xmlns:a16="http://schemas.microsoft.com/office/drawing/2014/main" id="{22AD63B3-F85C-8E56-618A-05D8EFC26344}"/>
              </a:ext>
            </a:extLst>
          </p:cNvPr>
          <p:cNvSpPr txBox="1"/>
          <p:nvPr/>
        </p:nvSpPr>
        <p:spPr>
          <a:xfrm>
            <a:off x="3089832" y="3275111"/>
            <a:ext cx="954156" cy="307777"/>
          </a:xfrm>
          <a:prstGeom prst="rect">
            <a:avLst/>
          </a:prstGeom>
          <a:noFill/>
        </p:spPr>
        <p:txBody>
          <a:bodyPr wrap="square" rtlCol="0">
            <a:spAutoFit/>
          </a:bodyPr>
          <a:lstStyle/>
          <a:p>
            <a:r>
              <a:rPr lang="en-US" sz="1400" dirty="0"/>
              <a:t>391,311</a:t>
            </a:r>
          </a:p>
        </p:txBody>
      </p:sp>
      <p:cxnSp>
        <p:nvCxnSpPr>
          <p:cNvPr id="22" name="Straight Connector 21">
            <a:extLst>
              <a:ext uri="{FF2B5EF4-FFF2-40B4-BE49-F238E27FC236}">
                <a16:creationId xmlns:a16="http://schemas.microsoft.com/office/drawing/2014/main" id="{727510B9-06C7-F066-3D8B-13DD193F8CE6}"/>
              </a:ext>
            </a:extLst>
          </p:cNvPr>
          <p:cNvCxnSpPr/>
          <p:nvPr/>
        </p:nvCxnSpPr>
        <p:spPr>
          <a:xfrm>
            <a:off x="3233530" y="3021496"/>
            <a:ext cx="0" cy="198782"/>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575E47-3248-7CD5-8C4B-9769BCE776EF}"/>
              </a:ext>
            </a:extLst>
          </p:cNvPr>
          <p:cNvSpPr txBox="1"/>
          <p:nvPr/>
        </p:nvSpPr>
        <p:spPr>
          <a:xfrm>
            <a:off x="716420" y="4359965"/>
            <a:ext cx="10835483" cy="2427438"/>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5BB30253-092B-26DF-E0ED-C23E7F1D53CC}"/>
              </a:ext>
            </a:extLst>
          </p:cNvPr>
          <p:cNvSpPr txBox="1"/>
          <p:nvPr/>
        </p:nvSpPr>
        <p:spPr>
          <a:xfrm>
            <a:off x="373975" y="4653665"/>
            <a:ext cx="10835483" cy="1600438"/>
          </a:xfrm>
          <a:prstGeom prst="rect">
            <a:avLst/>
          </a:prstGeom>
          <a:noFill/>
        </p:spPr>
        <p:txBody>
          <a:bodyPr wrap="square" rtlCol="0">
            <a:spAutoFit/>
          </a:bodyPr>
          <a:lstStyle/>
          <a:p>
            <a:r>
              <a:rPr lang="en-US" dirty="0"/>
              <a:t>Comments</a:t>
            </a:r>
          </a:p>
          <a:p>
            <a:pPr marL="285750" indent="-285750">
              <a:buFont typeface="Arial" panose="020B0604020202020204" pitchFamily="34" charset="0"/>
              <a:buChar char="•"/>
            </a:pPr>
            <a:r>
              <a:rPr lang="en-US" sz="1600" dirty="0"/>
              <a:t>The highest Quarterly sales was in Q3 2013, where sales revenue $391k in France, $428k in UK</a:t>
            </a:r>
          </a:p>
          <a:p>
            <a:pPr marL="285750" indent="-285750">
              <a:buFont typeface="Arial" panose="020B0604020202020204" pitchFamily="34" charset="0"/>
              <a:buChar char="•"/>
            </a:pPr>
            <a:r>
              <a:rPr lang="en-US" sz="1600" dirty="0"/>
              <a:t>France &amp; UK began sales in the 2Q 2012.</a:t>
            </a:r>
          </a:p>
          <a:p>
            <a:pPr marL="285750" indent="-285750">
              <a:buFont typeface="Arial" panose="020B0604020202020204" pitchFamily="34" charset="0"/>
              <a:buChar char="•"/>
            </a:pPr>
            <a:r>
              <a:rPr lang="en-US" sz="1600" dirty="0"/>
              <a:t>Germany sales began in the 2Q 2013 so in this case Forecast can not be estimate. However, Germany sales was 20% higher than UK and France in the 2Q of live.</a:t>
            </a:r>
          </a:p>
          <a:p>
            <a:pPr marL="285750" indent="-285750">
              <a:buFont typeface="Arial" panose="020B0604020202020204" pitchFamily="34" charset="0"/>
              <a:buChar char="•"/>
            </a:pPr>
            <a:r>
              <a:rPr lang="en-US" sz="1600" dirty="0"/>
              <a:t> The 5 Years Forecast of the UK and France shows an increment of 114% and 46% respectively in revenues.</a:t>
            </a:r>
          </a:p>
        </p:txBody>
      </p:sp>
    </p:spTree>
    <p:extLst>
      <p:ext uri="{BB962C8B-B14F-4D97-AF65-F5344CB8AC3E}">
        <p14:creationId xmlns:p14="http://schemas.microsoft.com/office/powerpoint/2010/main" val="3746774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B6C026-90F2-8DFF-360A-4B5F0BCDB064}"/>
              </a:ext>
            </a:extLst>
          </p:cNvPr>
          <p:cNvSpPr txBox="1"/>
          <p:nvPr/>
        </p:nvSpPr>
        <p:spPr>
          <a:xfrm>
            <a:off x="1137882" y="1160712"/>
            <a:ext cx="1735868" cy="369332"/>
          </a:xfrm>
          <a:prstGeom prst="rect">
            <a:avLst/>
          </a:prstGeom>
          <a:noFill/>
        </p:spPr>
        <p:txBody>
          <a:bodyPr wrap="square" rtlCol="0">
            <a:spAutoFit/>
          </a:bodyPr>
          <a:lstStyle/>
          <a:p>
            <a:r>
              <a:rPr lang="en-US" dirty="0"/>
              <a:t>Canada Reseller</a:t>
            </a:r>
          </a:p>
        </p:txBody>
      </p:sp>
      <p:pic>
        <p:nvPicPr>
          <p:cNvPr id="5" name="Picture 4">
            <a:extLst>
              <a:ext uri="{FF2B5EF4-FFF2-40B4-BE49-F238E27FC236}">
                <a16:creationId xmlns:a16="http://schemas.microsoft.com/office/drawing/2014/main" id="{6D58409B-62C5-5DB3-D7B0-F80FB9597B3E}"/>
              </a:ext>
            </a:extLst>
          </p:cNvPr>
          <p:cNvPicPr>
            <a:picLocks noChangeAspect="1"/>
          </p:cNvPicPr>
          <p:nvPr/>
        </p:nvPicPr>
        <p:blipFill>
          <a:blip r:embed="rId2"/>
          <a:stretch>
            <a:fillRect/>
          </a:stretch>
        </p:blipFill>
        <p:spPr>
          <a:xfrm>
            <a:off x="6096000" y="1483722"/>
            <a:ext cx="5838219" cy="2745348"/>
          </a:xfrm>
          <a:prstGeom prst="rect">
            <a:avLst/>
          </a:prstGeom>
        </p:spPr>
      </p:pic>
      <p:sp>
        <p:nvSpPr>
          <p:cNvPr id="6" name="TextBox 5">
            <a:extLst>
              <a:ext uri="{FF2B5EF4-FFF2-40B4-BE49-F238E27FC236}">
                <a16:creationId xmlns:a16="http://schemas.microsoft.com/office/drawing/2014/main" id="{52712138-6367-204B-AB11-E07949A9EF39}"/>
              </a:ext>
            </a:extLst>
          </p:cNvPr>
          <p:cNvSpPr txBox="1"/>
          <p:nvPr/>
        </p:nvSpPr>
        <p:spPr>
          <a:xfrm>
            <a:off x="6168889" y="1086681"/>
            <a:ext cx="1624083" cy="369332"/>
          </a:xfrm>
          <a:prstGeom prst="rect">
            <a:avLst/>
          </a:prstGeom>
          <a:noFill/>
        </p:spPr>
        <p:txBody>
          <a:bodyPr wrap="square" rtlCol="0">
            <a:spAutoFit/>
          </a:bodyPr>
          <a:lstStyle/>
          <a:p>
            <a:r>
              <a:rPr lang="en-US" dirty="0"/>
              <a:t>North-East</a:t>
            </a:r>
          </a:p>
        </p:txBody>
      </p:sp>
      <p:pic>
        <p:nvPicPr>
          <p:cNvPr id="8" name="Picture 7">
            <a:extLst>
              <a:ext uri="{FF2B5EF4-FFF2-40B4-BE49-F238E27FC236}">
                <a16:creationId xmlns:a16="http://schemas.microsoft.com/office/drawing/2014/main" id="{5F37F720-349A-9B8F-5CC9-5428B2885AED}"/>
              </a:ext>
            </a:extLst>
          </p:cNvPr>
          <p:cNvPicPr>
            <a:picLocks noChangeAspect="1"/>
          </p:cNvPicPr>
          <p:nvPr/>
        </p:nvPicPr>
        <p:blipFill>
          <a:blip r:embed="rId3"/>
          <a:stretch>
            <a:fillRect/>
          </a:stretch>
        </p:blipFill>
        <p:spPr>
          <a:xfrm>
            <a:off x="437545" y="4215651"/>
            <a:ext cx="5658455" cy="2747398"/>
          </a:xfrm>
          <a:prstGeom prst="rect">
            <a:avLst/>
          </a:prstGeom>
        </p:spPr>
      </p:pic>
      <p:sp>
        <p:nvSpPr>
          <p:cNvPr id="9" name="TextBox 8">
            <a:extLst>
              <a:ext uri="{FF2B5EF4-FFF2-40B4-BE49-F238E27FC236}">
                <a16:creationId xmlns:a16="http://schemas.microsoft.com/office/drawing/2014/main" id="{BB16EBEF-DD7C-95FD-3BE1-480884C07E75}"/>
              </a:ext>
            </a:extLst>
          </p:cNvPr>
          <p:cNvSpPr txBox="1"/>
          <p:nvPr/>
        </p:nvSpPr>
        <p:spPr>
          <a:xfrm>
            <a:off x="4774095" y="4113830"/>
            <a:ext cx="1285461" cy="369332"/>
          </a:xfrm>
          <a:prstGeom prst="rect">
            <a:avLst/>
          </a:prstGeom>
          <a:noFill/>
        </p:spPr>
        <p:txBody>
          <a:bodyPr wrap="square" rtlCol="0">
            <a:spAutoFit/>
          </a:bodyPr>
          <a:lstStyle/>
          <a:p>
            <a:r>
              <a:rPr lang="en-US" dirty="0"/>
              <a:t>Northwest </a:t>
            </a:r>
          </a:p>
        </p:txBody>
      </p:sp>
      <p:pic>
        <p:nvPicPr>
          <p:cNvPr id="11" name="Picture 10">
            <a:extLst>
              <a:ext uri="{FF2B5EF4-FFF2-40B4-BE49-F238E27FC236}">
                <a16:creationId xmlns:a16="http://schemas.microsoft.com/office/drawing/2014/main" id="{DB41C268-32E3-5C3D-91DF-4564D9C5AFB4}"/>
              </a:ext>
            </a:extLst>
          </p:cNvPr>
          <p:cNvPicPr>
            <a:picLocks noChangeAspect="1"/>
          </p:cNvPicPr>
          <p:nvPr/>
        </p:nvPicPr>
        <p:blipFill>
          <a:blip r:embed="rId4"/>
          <a:stretch>
            <a:fillRect/>
          </a:stretch>
        </p:blipFill>
        <p:spPr>
          <a:xfrm>
            <a:off x="364658" y="1470002"/>
            <a:ext cx="5658455" cy="2759370"/>
          </a:xfrm>
          <a:prstGeom prst="rect">
            <a:avLst/>
          </a:prstGeom>
        </p:spPr>
      </p:pic>
      <p:grpSp>
        <p:nvGrpSpPr>
          <p:cNvPr id="12" name="Group 11">
            <a:extLst>
              <a:ext uri="{FF2B5EF4-FFF2-40B4-BE49-F238E27FC236}">
                <a16:creationId xmlns:a16="http://schemas.microsoft.com/office/drawing/2014/main" id="{18D1982A-7FFC-E7B9-363D-A026A27CE73A}"/>
              </a:ext>
            </a:extLst>
          </p:cNvPr>
          <p:cNvGrpSpPr/>
          <p:nvPr/>
        </p:nvGrpSpPr>
        <p:grpSpPr>
          <a:xfrm>
            <a:off x="11593960" y="28867"/>
            <a:ext cx="727962" cy="868538"/>
            <a:chOff x="11464038" y="33830"/>
            <a:chExt cx="661737" cy="836394"/>
          </a:xfrm>
        </p:grpSpPr>
        <p:pic>
          <p:nvPicPr>
            <p:cNvPr id="13" name="Picture 12">
              <a:extLst>
                <a:ext uri="{FF2B5EF4-FFF2-40B4-BE49-F238E27FC236}">
                  <a16:creationId xmlns:a16="http://schemas.microsoft.com/office/drawing/2014/main" id="{5B818E8A-9CE2-D37B-01D2-2C140EE86DB6}"/>
                </a:ext>
              </a:extLst>
            </p:cNvPr>
            <p:cNvPicPr>
              <a:picLocks noChangeAspect="1"/>
            </p:cNvPicPr>
            <p:nvPr/>
          </p:nvPicPr>
          <p:blipFill>
            <a:blip r:embed="rId5"/>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EAAF04FE-39DC-8D86-287E-4BF199F3C492}"/>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5" name="Oval 14">
            <a:extLst>
              <a:ext uri="{FF2B5EF4-FFF2-40B4-BE49-F238E27FC236}">
                <a16:creationId xmlns:a16="http://schemas.microsoft.com/office/drawing/2014/main" id="{17BF3519-FBC0-AE68-4F97-AC3FACB0A5DA}"/>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6</a:t>
            </a:r>
          </a:p>
        </p:txBody>
      </p:sp>
      <p:sp>
        <p:nvSpPr>
          <p:cNvPr id="16" name="TextBox 15">
            <a:extLst>
              <a:ext uri="{FF2B5EF4-FFF2-40B4-BE49-F238E27FC236}">
                <a16:creationId xmlns:a16="http://schemas.microsoft.com/office/drawing/2014/main" id="{09527092-1144-DBE7-AEED-D12150959746}"/>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5 YEARS SALES  </a:t>
            </a:r>
            <a:r>
              <a:rPr lang="en-US" sz="3600" b="1" dirty="0">
                <a:solidFill>
                  <a:srgbClr val="C00000"/>
                </a:solidFill>
              </a:rPr>
              <a:t>FORECAST</a:t>
            </a:r>
          </a:p>
        </p:txBody>
      </p:sp>
      <p:pic>
        <p:nvPicPr>
          <p:cNvPr id="18" name="Picture 17">
            <a:extLst>
              <a:ext uri="{FF2B5EF4-FFF2-40B4-BE49-F238E27FC236}">
                <a16:creationId xmlns:a16="http://schemas.microsoft.com/office/drawing/2014/main" id="{5A49D3D4-08D2-D22E-211E-06D42C599EA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98" b="92308" l="1636" r="98569">
                        <a14:foregroundMark x1="39264" y1="14835" x2="46830" y2="42033"/>
                        <a14:foregroundMark x1="46830" y1="42033" x2="43967" y2="57143"/>
                        <a14:foregroundMark x1="43967" y1="57143" x2="7771" y2="80495"/>
                        <a14:foregroundMark x1="7771" y1="80495" x2="32720" y2="36264"/>
                        <a14:foregroundMark x1="32720" y1="36264" x2="40491" y2="27198"/>
                        <a14:foregroundMark x1="40491" y1="27198" x2="38650" y2="12637"/>
                        <a14:foregroundMark x1="38650" y1="12637" x2="1636" y2="74451"/>
                        <a14:foregroundMark x1="31697" y1="54945" x2="30470" y2="65110"/>
                        <a14:foregroundMark x1="31288" y1="40110" x2="31288" y2="58516"/>
                        <a14:foregroundMark x1="31288" y1="58516" x2="31288" y2="58516"/>
                        <a14:foregroundMark x1="35992" y1="39835" x2="41104" y2="53571"/>
                        <a14:foregroundMark x1="39264" y1="35440" x2="30470" y2="43681"/>
                        <a14:foregroundMark x1="30470" y1="43681" x2="22904" y2="61264"/>
                        <a14:foregroundMark x1="22904" y1="61264" x2="4703" y2="83242"/>
                        <a14:foregroundMark x1="4703" y1="83242" x2="4499" y2="85714"/>
                        <a14:foregroundMark x1="14724" y1="70604" x2="7566" y2="75275"/>
                        <a14:foregroundMark x1="15337" y1="65385" x2="20654" y2="47802"/>
                        <a14:foregroundMark x1="20654" y1="47802" x2="32720" y2="32143"/>
                        <a14:foregroundMark x1="32311" y1="31868" x2="22904" y2="41484"/>
                        <a14:foregroundMark x1="22904" y1="41484" x2="22904" y2="41758"/>
                        <a14:foregroundMark x1="25153" y1="36264" x2="21472" y2="41758"/>
                        <a14:foregroundMark x1="34356" y1="33242" x2="40695" y2="6593"/>
                        <a14:foregroundMark x1="40900" y1="40934" x2="28834" y2="64835"/>
                        <a14:foregroundMark x1="28834" y1="64835" x2="25767" y2="67582"/>
                        <a14:foregroundMark x1="41718" y1="56319" x2="19223" y2="68956"/>
                        <a14:foregroundMark x1="27607" y1="45055" x2="18200" y2="54670"/>
                        <a14:foregroundMark x1="18200" y1="54670" x2="10225" y2="70879"/>
                        <a14:foregroundMark x1="10225" y1="70879" x2="9611" y2="77198"/>
                        <a14:foregroundMark x1="21268" y1="65110" x2="7975" y2="76374"/>
                        <a14:foregroundMark x1="7975" y1="76374" x2="3272" y2="87088"/>
                        <a14:foregroundMark x1="2454" y1="76099" x2="2454" y2="88187"/>
                        <a14:foregroundMark x1="3885" y1="82143" x2="1636" y2="90934"/>
                        <a14:foregroundMark x1="64417" y1="13462" x2="56033" y2="46978"/>
                        <a14:foregroundMark x1="56033" y1="46978" x2="61759" y2="59066"/>
                        <a14:foregroundMark x1="61759" y1="59066" x2="97137" y2="98352"/>
                        <a14:foregroundMark x1="97137" y1="98352" x2="98569" y2="81593"/>
                        <a14:foregroundMark x1="98569" y1="81593" x2="84663" y2="43132"/>
                        <a14:foregroundMark x1="84663" y1="43132" x2="67894" y2="18407"/>
                        <a14:foregroundMark x1="67894" y1="18407" x2="59509" y2="28571"/>
                        <a14:foregroundMark x1="59509" y1="28571" x2="52352" y2="49451"/>
                        <a14:foregroundMark x1="66462" y1="39286" x2="94888" y2="83791"/>
                        <a14:foregroundMark x1="71370" y1="50000" x2="79755" y2="70055"/>
                        <a14:foregroundMark x1="79755" y1="70055" x2="91207" y2="86538"/>
                        <a14:foregroundMark x1="88139" y1="76923" x2="96728" y2="92582"/>
                        <a14:foregroundMark x1="92638" y1="72253" x2="96115" y2="88462"/>
                        <a14:foregroundMark x1="96115" y1="88462" x2="96115" y2="88736"/>
                        <a14:foregroundMark x1="65031" y1="28022" x2="65440" y2="43132"/>
                        <a14:foregroundMark x1="65440" y1="43132" x2="59714" y2="45055"/>
                        <a14:foregroundMark x1="49080" y1="53846" x2="49080" y2="53846"/>
                        <a14:foregroundMark x1="59714" y1="40659" x2="65031" y2="9890"/>
                        <a14:foregroundMark x1="42331" y1="14835" x2="38855" y2="2198"/>
                        <a14:foregroundMark x1="73620" y1="24451" x2="82822" y2="55495"/>
                        <a14:foregroundMark x1="82822" y1="55495" x2="68507" y2="56868"/>
                        <a14:foregroundMark x1="68507" y1="56868" x2="62781" y2="43681"/>
                        <a14:foregroundMark x1="67280" y1="36264" x2="78119" y2="45879"/>
                        <a14:foregroundMark x1="78119" y1="45879" x2="78119" y2="45879"/>
                        <a14:foregroundMark x1="67076" y1="34341" x2="70961" y2="54945"/>
                        <a14:foregroundMark x1="70961" y1="54945" x2="88139" y2="78022"/>
                        <a14:foregroundMark x1="88139" y1="78022" x2="93252" y2="90659"/>
                        <a14:foregroundMark x1="31493" y1="39286" x2="34560" y2="31319"/>
                        <a14:foregroundMark x1="34560" y1="30495" x2="24335" y2="38736"/>
                        <a14:foregroundMark x1="24335" y1="38736" x2="31288" y2="32418"/>
                        <a14:foregroundMark x1="32311" y1="26648" x2="24335" y2="31868"/>
                        <a14:foregroundMark x1="34356" y1="28022" x2="25153" y2="50549"/>
                        <a14:foregroundMark x1="25153" y1="50549" x2="34765" y2="60165"/>
                        <a14:foregroundMark x1="34765" y1="60165" x2="37832" y2="59341"/>
                        <a14:foregroundMark x1="45808" y1="75000" x2="45808" y2="75000"/>
                        <a14:foregroundMark x1="45808" y1="73901" x2="45808" y2="73901"/>
                        <a14:foregroundMark x1="45808" y1="72527" x2="45808" y2="72527"/>
                        <a14:foregroundMark x1="45808" y1="72527" x2="45808" y2="72527"/>
                        <a14:foregroundMark x1="45808" y1="72527" x2="45808" y2="72527"/>
                        <a14:foregroundMark x1="45808" y1="72527" x2="45808" y2="72527"/>
                        <a14:foregroundMark x1="45808" y1="72527" x2="45808" y2="72527"/>
                        <a14:foregroundMark x1="48671" y1="62637" x2="48671" y2="62637"/>
                        <a14:foregroundMark x1="48671" y1="61813" x2="43558" y2="79396"/>
                        <a14:foregroundMark x1="51329" y1="57418" x2="51329" y2="57418"/>
                        <a14:foregroundMark x1="51738" y1="56593" x2="58282" y2="89835"/>
                        <a14:backgroundMark x1="44362" y1="79798" x2="42740" y2="84066"/>
                        <a14:backgroundMark x1="42740" y1="84066" x2="53988" y2="89286"/>
                        <a14:backgroundMark x1="61509" y1="87949" x2="67894" y2="86813"/>
                        <a14:backgroundMark x1="53988" y1="89286" x2="54557" y2="89185"/>
                        <a14:backgroundMark x1="53245" y1="82520" x2="46923" y2="80667"/>
                        <a14:backgroundMark x1="67894" y1="86813" x2="60881" y2="84758"/>
                        <a14:backgroundMark x1="40629" y1="76632" x2="40286" y2="76374"/>
                        <a14:backgroundMark x1="49506" y1="63528" x2="46012" y2="63736"/>
                        <a14:backgroundMark x1="44364" y1="79798" x2="39059" y2="88736"/>
                        <a14:backgroundMark x1="50630" y1="69240" x2="49874" y2="70515"/>
                        <a14:backgroundMark x1="39059" y1="88736" x2="42127" y2="93407"/>
                      </a14:backgroundRemoval>
                    </a14:imgEffect>
                  </a14:imgLayer>
                </a14:imgProps>
              </a:ext>
            </a:extLst>
          </a:blip>
          <a:stretch>
            <a:fillRect/>
          </a:stretch>
        </p:blipFill>
        <p:spPr>
          <a:xfrm>
            <a:off x="71305" y="436512"/>
            <a:ext cx="1066577" cy="1052559"/>
          </a:xfrm>
          <a:prstGeom prst="rect">
            <a:avLst/>
          </a:prstGeom>
        </p:spPr>
      </p:pic>
      <p:sp>
        <p:nvSpPr>
          <p:cNvPr id="17" name="TextBox 16">
            <a:extLst>
              <a:ext uri="{FF2B5EF4-FFF2-40B4-BE49-F238E27FC236}">
                <a16:creationId xmlns:a16="http://schemas.microsoft.com/office/drawing/2014/main" id="{5FAB07FE-D63E-3E5D-66B0-F830D17313D8}"/>
              </a:ext>
            </a:extLst>
          </p:cNvPr>
          <p:cNvSpPr txBox="1"/>
          <p:nvPr/>
        </p:nvSpPr>
        <p:spPr>
          <a:xfrm>
            <a:off x="4724613" y="1345378"/>
            <a:ext cx="954156" cy="307777"/>
          </a:xfrm>
          <a:prstGeom prst="rect">
            <a:avLst/>
          </a:prstGeom>
          <a:noFill/>
        </p:spPr>
        <p:txBody>
          <a:bodyPr wrap="square" rtlCol="0">
            <a:spAutoFit/>
          </a:bodyPr>
          <a:lstStyle/>
          <a:p>
            <a:r>
              <a:rPr lang="en-US" sz="1400" dirty="0"/>
              <a:t>1,088,827</a:t>
            </a:r>
          </a:p>
        </p:txBody>
      </p:sp>
      <p:sp>
        <p:nvSpPr>
          <p:cNvPr id="19" name="TextBox 18">
            <a:extLst>
              <a:ext uri="{FF2B5EF4-FFF2-40B4-BE49-F238E27FC236}">
                <a16:creationId xmlns:a16="http://schemas.microsoft.com/office/drawing/2014/main" id="{F094BD99-B04C-098A-2D6C-2D1EC8D48034}"/>
              </a:ext>
            </a:extLst>
          </p:cNvPr>
          <p:cNvSpPr txBox="1"/>
          <p:nvPr/>
        </p:nvSpPr>
        <p:spPr>
          <a:xfrm>
            <a:off x="2789694" y="2680513"/>
            <a:ext cx="954156" cy="307777"/>
          </a:xfrm>
          <a:prstGeom prst="rect">
            <a:avLst/>
          </a:prstGeom>
          <a:noFill/>
        </p:spPr>
        <p:txBody>
          <a:bodyPr wrap="square" rtlCol="0">
            <a:spAutoFit/>
          </a:bodyPr>
          <a:lstStyle/>
          <a:p>
            <a:r>
              <a:rPr lang="en-US" sz="1400" dirty="0"/>
              <a:t>587,578</a:t>
            </a:r>
          </a:p>
        </p:txBody>
      </p:sp>
      <p:sp>
        <p:nvSpPr>
          <p:cNvPr id="20" name="TextBox 19">
            <a:extLst>
              <a:ext uri="{FF2B5EF4-FFF2-40B4-BE49-F238E27FC236}">
                <a16:creationId xmlns:a16="http://schemas.microsoft.com/office/drawing/2014/main" id="{479A83AF-1B67-DED0-835F-3F74250830C1}"/>
              </a:ext>
            </a:extLst>
          </p:cNvPr>
          <p:cNvSpPr txBox="1"/>
          <p:nvPr/>
        </p:nvSpPr>
        <p:spPr>
          <a:xfrm>
            <a:off x="11235250" y="2264394"/>
            <a:ext cx="954156" cy="307777"/>
          </a:xfrm>
          <a:prstGeom prst="rect">
            <a:avLst/>
          </a:prstGeom>
          <a:noFill/>
        </p:spPr>
        <p:txBody>
          <a:bodyPr wrap="square" rtlCol="0">
            <a:spAutoFit/>
          </a:bodyPr>
          <a:lstStyle/>
          <a:p>
            <a:r>
              <a:rPr lang="en-US" sz="1400" dirty="0"/>
              <a:t>1,215,723</a:t>
            </a:r>
          </a:p>
        </p:txBody>
      </p:sp>
      <p:sp>
        <p:nvSpPr>
          <p:cNvPr id="21" name="TextBox 20">
            <a:extLst>
              <a:ext uri="{FF2B5EF4-FFF2-40B4-BE49-F238E27FC236}">
                <a16:creationId xmlns:a16="http://schemas.microsoft.com/office/drawing/2014/main" id="{DB78BC82-A2DE-9967-7437-6D383B070ACF}"/>
              </a:ext>
            </a:extLst>
          </p:cNvPr>
          <p:cNvSpPr txBox="1"/>
          <p:nvPr/>
        </p:nvSpPr>
        <p:spPr>
          <a:xfrm>
            <a:off x="8448149" y="2856396"/>
            <a:ext cx="954156" cy="307777"/>
          </a:xfrm>
          <a:prstGeom prst="rect">
            <a:avLst/>
          </a:prstGeom>
          <a:noFill/>
        </p:spPr>
        <p:txBody>
          <a:bodyPr wrap="square" rtlCol="0">
            <a:spAutoFit/>
          </a:bodyPr>
          <a:lstStyle/>
          <a:p>
            <a:r>
              <a:rPr lang="en-US" sz="1400" dirty="0"/>
              <a:t>738,395</a:t>
            </a:r>
          </a:p>
        </p:txBody>
      </p:sp>
      <p:cxnSp>
        <p:nvCxnSpPr>
          <p:cNvPr id="3" name="Straight Connector 2">
            <a:extLst>
              <a:ext uri="{FF2B5EF4-FFF2-40B4-BE49-F238E27FC236}">
                <a16:creationId xmlns:a16="http://schemas.microsoft.com/office/drawing/2014/main" id="{53A074A9-9A0E-FDDE-E37D-FB58D66DC93C}"/>
              </a:ext>
            </a:extLst>
          </p:cNvPr>
          <p:cNvCxnSpPr/>
          <p:nvPr/>
        </p:nvCxnSpPr>
        <p:spPr>
          <a:xfrm flipH="1">
            <a:off x="11794435" y="1837821"/>
            <a:ext cx="97248" cy="426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64068F-B820-3B2B-234F-621BCE211665}"/>
              </a:ext>
            </a:extLst>
          </p:cNvPr>
          <p:cNvCxnSpPr/>
          <p:nvPr/>
        </p:nvCxnSpPr>
        <p:spPr>
          <a:xfrm flipH="1" flipV="1">
            <a:off x="5618922" y="1602693"/>
            <a:ext cx="371752" cy="153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AA7278-6180-DB72-EF29-ABBA66EB6476}"/>
              </a:ext>
            </a:extLst>
          </p:cNvPr>
          <p:cNvCxnSpPr/>
          <p:nvPr/>
        </p:nvCxnSpPr>
        <p:spPr>
          <a:xfrm>
            <a:off x="8759687" y="2572171"/>
            <a:ext cx="0" cy="26222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28F4F9-0D81-8414-CC83-C26B57A1023D}"/>
              </a:ext>
            </a:extLst>
          </p:cNvPr>
          <p:cNvCxnSpPr/>
          <p:nvPr/>
        </p:nvCxnSpPr>
        <p:spPr>
          <a:xfrm>
            <a:off x="5990674" y="4953000"/>
            <a:ext cx="0" cy="3302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F7BCFC-6E82-C73A-DE86-6CDD79E5AE81}"/>
              </a:ext>
            </a:extLst>
          </p:cNvPr>
          <p:cNvSpPr txBox="1"/>
          <p:nvPr/>
        </p:nvSpPr>
        <p:spPr>
          <a:xfrm>
            <a:off x="5451612" y="5315125"/>
            <a:ext cx="954156" cy="307777"/>
          </a:xfrm>
          <a:prstGeom prst="rect">
            <a:avLst/>
          </a:prstGeom>
          <a:noFill/>
        </p:spPr>
        <p:txBody>
          <a:bodyPr wrap="square" rtlCol="0">
            <a:spAutoFit/>
          </a:bodyPr>
          <a:lstStyle/>
          <a:p>
            <a:r>
              <a:rPr lang="en-US" sz="1400" dirty="0"/>
              <a:t>1,205,051</a:t>
            </a:r>
          </a:p>
        </p:txBody>
      </p:sp>
      <p:sp>
        <p:nvSpPr>
          <p:cNvPr id="25" name="TextBox 24">
            <a:extLst>
              <a:ext uri="{FF2B5EF4-FFF2-40B4-BE49-F238E27FC236}">
                <a16:creationId xmlns:a16="http://schemas.microsoft.com/office/drawing/2014/main" id="{D11245EF-511F-B06D-3A28-73991876E4E0}"/>
              </a:ext>
            </a:extLst>
          </p:cNvPr>
          <p:cNvSpPr txBox="1"/>
          <p:nvPr/>
        </p:nvSpPr>
        <p:spPr>
          <a:xfrm>
            <a:off x="2850544" y="5830113"/>
            <a:ext cx="954156" cy="307777"/>
          </a:xfrm>
          <a:prstGeom prst="rect">
            <a:avLst/>
          </a:prstGeom>
          <a:noFill/>
        </p:spPr>
        <p:txBody>
          <a:bodyPr wrap="square" rtlCol="0">
            <a:spAutoFit/>
          </a:bodyPr>
          <a:lstStyle/>
          <a:p>
            <a:r>
              <a:rPr lang="en-US" sz="1400" dirty="0"/>
              <a:t>773,889</a:t>
            </a:r>
          </a:p>
        </p:txBody>
      </p:sp>
      <p:sp>
        <p:nvSpPr>
          <p:cNvPr id="22" name="TextBox 21">
            <a:extLst>
              <a:ext uri="{FF2B5EF4-FFF2-40B4-BE49-F238E27FC236}">
                <a16:creationId xmlns:a16="http://schemas.microsoft.com/office/drawing/2014/main" id="{A6DF0C65-7974-E949-8CD3-79EEFE8BA32E}"/>
              </a:ext>
            </a:extLst>
          </p:cNvPr>
          <p:cNvSpPr txBox="1"/>
          <p:nvPr/>
        </p:nvSpPr>
        <p:spPr>
          <a:xfrm>
            <a:off x="6540500" y="4298496"/>
            <a:ext cx="5418397" cy="2031325"/>
          </a:xfrm>
          <a:prstGeom prst="rect">
            <a:avLst/>
          </a:prstGeom>
          <a:noFill/>
        </p:spPr>
        <p:txBody>
          <a:bodyPr wrap="square" rtlCol="0">
            <a:spAutoFit/>
          </a:bodyPr>
          <a:lstStyle/>
          <a:p>
            <a:r>
              <a:rPr lang="en-US" dirty="0"/>
              <a:t>• The highest quarterly sales in Northeast US was in the 3Q 2012, where sales revenue were $773k. And The highest quarterly sales in Northwest US and Canada was in the 3Q 2013, where sales revenue were 1,088k$ and $738k. • In 5 Years Forecast of the NE US, NW US and Canada shows an increment of 51%, 41% and 129% respectively in revenues.</a:t>
            </a:r>
          </a:p>
        </p:txBody>
      </p:sp>
    </p:spTree>
    <p:extLst>
      <p:ext uri="{BB962C8B-B14F-4D97-AF65-F5344CB8AC3E}">
        <p14:creationId xmlns:p14="http://schemas.microsoft.com/office/powerpoint/2010/main" val="4128084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0BE617-7ECC-9706-8B5A-1A500C6D178D}"/>
              </a:ext>
            </a:extLst>
          </p:cNvPr>
          <p:cNvPicPr>
            <a:picLocks noChangeAspect="1"/>
          </p:cNvPicPr>
          <p:nvPr/>
        </p:nvPicPr>
        <p:blipFill>
          <a:blip r:embed="rId2"/>
          <a:stretch>
            <a:fillRect/>
          </a:stretch>
        </p:blipFill>
        <p:spPr>
          <a:xfrm>
            <a:off x="892191" y="1489821"/>
            <a:ext cx="5203809" cy="2457560"/>
          </a:xfrm>
          <a:prstGeom prst="rect">
            <a:avLst/>
          </a:prstGeom>
        </p:spPr>
      </p:pic>
      <p:sp>
        <p:nvSpPr>
          <p:cNvPr id="4" name="TextBox 3">
            <a:extLst>
              <a:ext uri="{FF2B5EF4-FFF2-40B4-BE49-F238E27FC236}">
                <a16:creationId xmlns:a16="http://schemas.microsoft.com/office/drawing/2014/main" id="{0219C9B0-56FD-DEAF-5C38-4BF539050B99}"/>
              </a:ext>
            </a:extLst>
          </p:cNvPr>
          <p:cNvSpPr txBox="1"/>
          <p:nvPr/>
        </p:nvSpPr>
        <p:spPr>
          <a:xfrm>
            <a:off x="1683025" y="1165293"/>
            <a:ext cx="1550505" cy="369332"/>
          </a:xfrm>
          <a:prstGeom prst="rect">
            <a:avLst/>
          </a:prstGeom>
          <a:noFill/>
        </p:spPr>
        <p:txBody>
          <a:bodyPr wrap="square" rtlCol="0">
            <a:spAutoFit/>
          </a:bodyPr>
          <a:lstStyle/>
          <a:p>
            <a:r>
              <a:rPr lang="en-US" dirty="0"/>
              <a:t>Canada Online</a:t>
            </a:r>
          </a:p>
        </p:txBody>
      </p:sp>
      <p:pic>
        <p:nvPicPr>
          <p:cNvPr id="6" name="Picture 5">
            <a:extLst>
              <a:ext uri="{FF2B5EF4-FFF2-40B4-BE49-F238E27FC236}">
                <a16:creationId xmlns:a16="http://schemas.microsoft.com/office/drawing/2014/main" id="{285D62FC-1C63-7871-5507-5386B2E496E8}"/>
              </a:ext>
            </a:extLst>
          </p:cNvPr>
          <p:cNvPicPr>
            <a:picLocks noChangeAspect="1"/>
          </p:cNvPicPr>
          <p:nvPr/>
        </p:nvPicPr>
        <p:blipFill>
          <a:blip r:embed="rId3"/>
          <a:stretch>
            <a:fillRect/>
          </a:stretch>
        </p:blipFill>
        <p:spPr>
          <a:xfrm>
            <a:off x="6506818" y="1500814"/>
            <a:ext cx="5203810" cy="2446567"/>
          </a:xfrm>
          <a:prstGeom prst="rect">
            <a:avLst/>
          </a:prstGeom>
        </p:spPr>
      </p:pic>
      <p:sp>
        <p:nvSpPr>
          <p:cNvPr id="7" name="TextBox 6">
            <a:extLst>
              <a:ext uri="{FF2B5EF4-FFF2-40B4-BE49-F238E27FC236}">
                <a16:creationId xmlns:a16="http://schemas.microsoft.com/office/drawing/2014/main" id="{93EDDBEF-3188-AC7D-7F19-E8EB682ACB13}"/>
              </a:ext>
            </a:extLst>
          </p:cNvPr>
          <p:cNvSpPr txBox="1"/>
          <p:nvPr/>
        </p:nvSpPr>
        <p:spPr>
          <a:xfrm>
            <a:off x="6506817" y="1120489"/>
            <a:ext cx="1961321" cy="369332"/>
          </a:xfrm>
          <a:prstGeom prst="rect">
            <a:avLst/>
          </a:prstGeom>
          <a:noFill/>
        </p:spPr>
        <p:txBody>
          <a:bodyPr wrap="square" rtlCol="0">
            <a:spAutoFit/>
          </a:bodyPr>
          <a:lstStyle/>
          <a:p>
            <a:r>
              <a:rPr lang="en-US" dirty="0"/>
              <a:t>North-West Online</a:t>
            </a:r>
          </a:p>
        </p:txBody>
      </p:sp>
      <p:pic>
        <p:nvPicPr>
          <p:cNvPr id="9" name="Picture 8">
            <a:extLst>
              <a:ext uri="{FF2B5EF4-FFF2-40B4-BE49-F238E27FC236}">
                <a16:creationId xmlns:a16="http://schemas.microsoft.com/office/drawing/2014/main" id="{083B7A66-5402-37DC-EE4A-05183539114F}"/>
              </a:ext>
            </a:extLst>
          </p:cNvPr>
          <p:cNvPicPr>
            <a:picLocks noChangeAspect="1"/>
          </p:cNvPicPr>
          <p:nvPr/>
        </p:nvPicPr>
        <p:blipFill>
          <a:blip r:embed="rId4"/>
          <a:stretch>
            <a:fillRect/>
          </a:stretch>
        </p:blipFill>
        <p:spPr>
          <a:xfrm>
            <a:off x="892190" y="3947381"/>
            <a:ext cx="5203809" cy="2633635"/>
          </a:xfrm>
          <a:prstGeom prst="rect">
            <a:avLst/>
          </a:prstGeom>
        </p:spPr>
      </p:pic>
      <p:sp>
        <p:nvSpPr>
          <p:cNvPr id="10" name="TextBox 9">
            <a:extLst>
              <a:ext uri="{FF2B5EF4-FFF2-40B4-BE49-F238E27FC236}">
                <a16:creationId xmlns:a16="http://schemas.microsoft.com/office/drawing/2014/main" id="{44B3F153-9229-B886-FDC7-DDA54C79AF43}"/>
              </a:ext>
            </a:extLst>
          </p:cNvPr>
          <p:cNvSpPr txBox="1"/>
          <p:nvPr/>
        </p:nvSpPr>
        <p:spPr>
          <a:xfrm>
            <a:off x="4784035" y="3947381"/>
            <a:ext cx="2027582" cy="369332"/>
          </a:xfrm>
          <a:prstGeom prst="rect">
            <a:avLst/>
          </a:prstGeom>
          <a:noFill/>
        </p:spPr>
        <p:txBody>
          <a:bodyPr wrap="square" rtlCol="0">
            <a:spAutoFit/>
          </a:bodyPr>
          <a:lstStyle/>
          <a:p>
            <a:r>
              <a:rPr lang="en-US" dirty="0"/>
              <a:t>South-West Online</a:t>
            </a:r>
          </a:p>
        </p:txBody>
      </p:sp>
      <p:grpSp>
        <p:nvGrpSpPr>
          <p:cNvPr id="11" name="Group 10">
            <a:extLst>
              <a:ext uri="{FF2B5EF4-FFF2-40B4-BE49-F238E27FC236}">
                <a16:creationId xmlns:a16="http://schemas.microsoft.com/office/drawing/2014/main" id="{EB58B29B-6AD1-7A96-A3C5-764DC6613BF0}"/>
              </a:ext>
            </a:extLst>
          </p:cNvPr>
          <p:cNvGrpSpPr/>
          <p:nvPr/>
        </p:nvGrpSpPr>
        <p:grpSpPr>
          <a:xfrm>
            <a:off x="11593960" y="28867"/>
            <a:ext cx="727962" cy="868538"/>
            <a:chOff x="11464038" y="33830"/>
            <a:chExt cx="661737" cy="836394"/>
          </a:xfrm>
        </p:grpSpPr>
        <p:pic>
          <p:nvPicPr>
            <p:cNvPr id="12" name="Picture 11">
              <a:extLst>
                <a:ext uri="{FF2B5EF4-FFF2-40B4-BE49-F238E27FC236}">
                  <a16:creationId xmlns:a16="http://schemas.microsoft.com/office/drawing/2014/main" id="{4597F523-A788-993E-01CD-1AE4C33D000F}"/>
                </a:ext>
              </a:extLst>
            </p:cNvPr>
            <p:cNvPicPr>
              <a:picLocks noChangeAspect="1"/>
            </p:cNvPicPr>
            <p:nvPr/>
          </p:nvPicPr>
          <p:blipFill>
            <a:blip r:embed="rId5"/>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4C944735-9EBA-CD6C-24FB-3E04F6307519}"/>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4" name="Oval 13">
            <a:extLst>
              <a:ext uri="{FF2B5EF4-FFF2-40B4-BE49-F238E27FC236}">
                <a16:creationId xmlns:a16="http://schemas.microsoft.com/office/drawing/2014/main" id="{625039AF-CE4B-8D20-BD92-EDC121AEB423}"/>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6</a:t>
            </a:r>
          </a:p>
        </p:txBody>
      </p:sp>
      <p:sp>
        <p:nvSpPr>
          <p:cNvPr id="15" name="TextBox 14">
            <a:extLst>
              <a:ext uri="{FF2B5EF4-FFF2-40B4-BE49-F238E27FC236}">
                <a16:creationId xmlns:a16="http://schemas.microsoft.com/office/drawing/2014/main" id="{88ABCF0A-F657-508D-6DEA-D331E5F4EFB4}"/>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5 YEARS SALES  </a:t>
            </a:r>
            <a:r>
              <a:rPr lang="en-US" sz="3600" b="1" dirty="0">
                <a:solidFill>
                  <a:srgbClr val="C00000"/>
                </a:solidFill>
              </a:rPr>
              <a:t>FORECAST</a:t>
            </a:r>
          </a:p>
        </p:txBody>
      </p:sp>
      <p:cxnSp>
        <p:nvCxnSpPr>
          <p:cNvPr id="17" name="Straight Arrow Connector 16">
            <a:extLst>
              <a:ext uri="{FF2B5EF4-FFF2-40B4-BE49-F238E27FC236}">
                <a16:creationId xmlns:a16="http://schemas.microsoft.com/office/drawing/2014/main" id="{CBEC99F6-6AD8-F997-6B87-FE218B1F4380}"/>
              </a:ext>
            </a:extLst>
          </p:cNvPr>
          <p:cNvCxnSpPr/>
          <p:nvPr/>
        </p:nvCxnSpPr>
        <p:spPr>
          <a:xfrm>
            <a:off x="8816499" y="2597427"/>
            <a:ext cx="0" cy="41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E6E3C8E-0276-B00B-39D0-AA320AC5EA4E}"/>
              </a:ext>
            </a:extLst>
          </p:cNvPr>
          <p:cNvSpPr txBox="1"/>
          <p:nvPr/>
        </p:nvSpPr>
        <p:spPr>
          <a:xfrm>
            <a:off x="8538879" y="2994992"/>
            <a:ext cx="1139687" cy="307777"/>
          </a:xfrm>
          <a:prstGeom prst="rect">
            <a:avLst/>
          </a:prstGeom>
          <a:noFill/>
        </p:spPr>
        <p:txBody>
          <a:bodyPr wrap="square" rtlCol="0">
            <a:spAutoFit/>
          </a:bodyPr>
          <a:lstStyle/>
          <a:p>
            <a:r>
              <a:rPr lang="en-US" sz="1400" dirty="0"/>
              <a:t>395,672</a:t>
            </a:r>
          </a:p>
        </p:txBody>
      </p:sp>
      <p:sp>
        <p:nvSpPr>
          <p:cNvPr id="19" name="TextBox 18">
            <a:extLst>
              <a:ext uri="{FF2B5EF4-FFF2-40B4-BE49-F238E27FC236}">
                <a16:creationId xmlns:a16="http://schemas.microsoft.com/office/drawing/2014/main" id="{4C927808-A452-D944-DC4C-851CB262F8C7}"/>
              </a:ext>
            </a:extLst>
          </p:cNvPr>
          <p:cNvSpPr txBox="1"/>
          <p:nvPr/>
        </p:nvSpPr>
        <p:spPr>
          <a:xfrm>
            <a:off x="11263858" y="2252069"/>
            <a:ext cx="857588" cy="307777"/>
          </a:xfrm>
          <a:prstGeom prst="rect">
            <a:avLst/>
          </a:prstGeom>
          <a:noFill/>
        </p:spPr>
        <p:txBody>
          <a:bodyPr wrap="square" rtlCol="0">
            <a:spAutoFit/>
          </a:bodyPr>
          <a:lstStyle/>
          <a:p>
            <a:r>
              <a:rPr lang="en-US" sz="1400" dirty="0"/>
              <a:t>498,973</a:t>
            </a:r>
          </a:p>
        </p:txBody>
      </p:sp>
      <p:cxnSp>
        <p:nvCxnSpPr>
          <p:cNvPr id="21" name="Straight Arrow Connector 20">
            <a:extLst>
              <a:ext uri="{FF2B5EF4-FFF2-40B4-BE49-F238E27FC236}">
                <a16:creationId xmlns:a16="http://schemas.microsoft.com/office/drawing/2014/main" id="{F82EE79B-2D95-9714-62AB-51E2693B2366}"/>
              </a:ext>
            </a:extLst>
          </p:cNvPr>
          <p:cNvCxnSpPr>
            <a:cxnSpLocks/>
          </p:cNvCxnSpPr>
          <p:nvPr/>
        </p:nvCxnSpPr>
        <p:spPr>
          <a:xfrm>
            <a:off x="11593960" y="1926703"/>
            <a:ext cx="0" cy="32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6FE457-03EA-4409-D29F-3E8E6B420A85}"/>
              </a:ext>
            </a:extLst>
          </p:cNvPr>
          <p:cNvSpPr txBox="1"/>
          <p:nvPr/>
        </p:nvSpPr>
        <p:spPr>
          <a:xfrm>
            <a:off x="2888974" y="5473148"/>
            <a:ext cx="901147" cy="338554"/>
          </a:xfrm>
          <a:prstGeom prst="rect">
            <a:avLst/>
          </a:prstGeom>
          <a:noFill/>
        </p:spPr>
        <p:txBody>
          <a:bodyPr wrap="square" rtlCol="0">
            <a:spAutoFit/>
          </a:bodyPr>
          <a:lstStyle/>
          <a:p>
            <a:r>
              <a:rPr lang="en-US" sz="1600" dirty="0"/>
              <a:t>400,001</a:t>
            </a:r>
          </a:p>
        </p:txBody>
      </p:sp>
      <p:cxnSp>
        <p:nvCxnSpPr>
          <p:cNvPr id="25" name="Straight Arrow Connector 24">
            <a:extLst>
              <a:ext uri="{FF2B5EF4-FFF2-40B4-BE49-F238E27FC236}">
                <a16:creationId xmlns:a16="http://schemas.microsoft.com/office/drawing/2014/main" id="{E26DB6B5-1072-A685-E6EE-9648FE34F34B}"/>
              </a:ext>
            </a:extLst>
          </p:cNvPr>
          <p:cNvCxnSpPr/>
          <p:nvPr/>
        </p:nvCxnSpPr>
        <p:spPr>
          <a:xfrm>
            <a:off x="3233530" y="5168348"/>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277FD173-9583-D305-DDAE-03F95328D4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98" b="92308" l="1636" r="98569">
                        <a14:foregroundMark x1="39264" y1="14835" x2="46830" y2="42033"/>
                        <a14:foregroundMark x1="46830" y1="42033" x2="43967" y2="57143"/>
                        <a14:foregroundMark x1="43967" y1="57143" x2="7771" y2="80495"/>
                        <a14:foregroundMark x1="7771" y1="80495" x2="32720" y2="36264"/>
                        <a14:foregroundMark x1="32720" y1="36264" x2="40491" y2="27198"/>
                        <a14:foregroundMark x1="40491" y1="27198" x2="38650" y2="12637"/>
                        <a14:foregroundMark x1="38650" y1="12637" x2="1636" y2="74451"/>
                        <a14:foregroundMark x1="31697" y1="54945" x2="30470" y2="65110"/>
                        <a14:foregroundMark x1="31288" y1="40110" x2="31288" y2="58516"/>
                        <a14:foregroundMark x1="31288" y1="58516" x2="31288" y2="58516"/>
                        <a14:foregroundMark x1="35992" y1="39835" x2="41104" y2="53571"/>
                        <a14:foregroundMark x1="39264" y1="35440" x2="30470" y2="43681"/>
                        <a14:foregroundMark x1="30470" y1="43681" x2="22904" y2="61264"/>
                        <a14:foregroundMark x1="22904" y1="61264" x2="4703" y2="83242"/>
                        <a14:foregroundMark x1="4703" y1="83242" x2="4499" y2="85714"/>
                        <a14:foregroundMark x1="14724" y1="70604" x2="7566" y2="75275"/>
                        <a14:foregroundMark x1="15337" y1="65385" x2="20654" y2="47802"/>
                        <a14:foregroundMark x1="20654" y1="47802" x2="32720" y2="32143"/>
                        <a14:foregroundMark x1="32311" y1="31868" x2="22904" y2="41484"/>
                        <a14:foregroundMark x1="22904" y1="41484" x2="22904" y2="41758"/>
                        <a14:foregroundMark x1="25153" y1="36264" x2="21472" y2="41758"/>
                        <a14:foregroundMark x1="34356" y1="33242" x2="40695" y2="6593"/>
                        <a14:foregroundMark x1="40900" y1="40934" x2="28834" y2="64835"/>
                        <a14:foregroundMark x1="28834" y1="64835" x2="25767" y2="67582"/>
                        <a14:foregroundMark x1="41718" y1="56319" x2="19223" y2="68956"/>
                        <a14:foregroundMark x1="27607" y1="45055" x2="18200" y2="54670"/>
                        <a14:foregroundMark x1="18200" y1="54670" x2="10225" y2="70879"/>
                        <a14:foregroundMark x1="10225" y1="70879" x2="9611" y2="77198"/>
                        <a14:foregroundMark x1="21268" y1="65110" x2="7975" y2="76374"/>
                        <a14:foregroundMark x1="7975" y1="76374" x2="3272" y2="87088"/>
                        <a14:foregroundMark x1="2454" y1="76099" x2="2454" y2="88187"/>
                        <a14:foregroundMark x1="3885" y1="82143" x2="1636" y2="90934"/>
                        <a14:foregroundMark x1="64417" y1="13462" x2="56033" y2="46978"/>
                        <a14:foregroundMark x1="56033" y1="46978" x2="61759" y2="59066"/>
                        <a14:foregroundMark x1="61759" y1="59066" x2="97137" y2="98352"/>
                        <a14:foregroundMark x1="97137" y1="98352" x2="98569" y2="81593"/>
                        <a14:foregroundMark x1="98569" y1="81593" x2="84663" y2="43132"/>
                        <a14:foregroundMark x1="84663" y1="43132" x2="67894" y2="18407"/>
                        <a14:foregroundMark x1="67894" y1="18407" x2="59509" y2="28571"/>
                        <a14:foregroundMark x1="59509" y1="28571" x2="52352" y2="49451"/>
                        <a14:foregroundMark x1="66462" y1="39286" x2="94888" y2="83791"/>
                        <a14:foregroundMark x1="71370" y1="50000" x2="79755" y2="70055"/>
                        <a14:foregroundMark x1="79755" y1="70055" x2="91207" y2="86538"/>
                        <a14:foregroundMark x1="88139" y1="76923" x2="96728" y2="92582"/>
                        <a14:foregroundMark x1="92638" y1="72253" x2="96115" y2="88462"/>
                        <a14:foregroundMark x1="96115" y1="88462" x2="96115" y2="88736"/>
                        <a14:foregroundMark x1="65031" y1="28022" x2="65440" y2="43132"/>
                        <a14:foregroundMark x1="65440" y1="43132" x2="59714" y2="45055"/>
                        <a14:foregroundMark x1="49080" y1="53846" x2="49080" y2="53846"/>
                        <a14:foregroundMark x1="59714" y1="40659" x2="65031" y2="9890"/>
                        <a14:foregroundMark x1="42331" y1="14835" x2="38855" y2="2198"/>
                        <a14:foregroundMark x1="73620" y1="24451" x2="82822" y2="55495"/>
                        <a14:foregroundMark x1="82822" y1="55495" x2="68507" y2="56868"/>
                        <a14:foregroundMark x1="68507" y1="56868" x2="62781" y2="43681"/>
                        <a14:foregroundMark x1="67280" y1="36264" x2="78119" y2="45879"/>
                        <a14:foregroundMark x1="78119" y1="45879" x2="78119" y2="45879"/>
                        <a14:foregroundMark x1="67076" y1="34341" x2="70961" y2="54945"/>
                        <a14:foregroundMark x1="70961" y1="54945" x2="88139" y2="78022"/>
                        <a14:foregroundMark x1="88139" y1="78022" x2="93252" y2="90659"/>
                        <a14:foregroundMark x1="31493" y1="39286" x2="34560" y2="31319"/>
                        <a14:foregroundMark x1="34560" y1="30495" x2="24335" y2="38736"/>
                        <a14:foregroundMark x1="24335" y1="38736" x2="31288" y2="32418"/>
                        <a14:foregroundMark x1="32311" y1="26648" x2="24335" y2="31868"/>
                        <a14:foregroundMark x1="34356" y1="28022" x2="25153" y2="50549"/>
                        <a14:foregroundMark x1="25153" y1="50549" x2="34765" y2="60165"/>
                        <a14:foregroundMark x1="34765" y1="60165" x2="37832" y2="59341"/>
                        <a14:foregroundMark x1="45808" y1="75000" x2="45808" y2="75000"/>
                        <a14:foregroundMark x1="45808" y1="73901" x2="45808" y2="73901"/>
                        <a14:foregroundMark x1="45808" y1="72527" x2="45808" y2="72527"/>
                        <a14:foregroundMark x1="45808" y1="72527" x2="45808" y2="72527"/>
                        <a14:foregroundMark x1="45808" y1="72527" x2="45808" y2="72527"/>
                        <a14:foregroundMark x1="45808" y1="72527" x2="45808" y2="72527"/>
                        <a14:foregroundMark x1="45808" y1="72527" x2="45808" y2="72527"/>
                        <a14:foregroundMark x1="48671" y1="62637" x2="48671" y2="62637"/>
                        <a14:foregroundMark x1="48671" y1="61813" x2="43558" y2="79396"/>
                        <a14:foregroundMark x1="51329" y1="57418" x2="51329" y2="57418"/>
                        <a14:foregroundMark x1="51738" y1="56593" x2="58282" y2="89835"/>
                        <a14:backgroundMark x1="44362" y1="79798" x2="42740" y2="84066"/>
                        <a14:backgroundMark x1="42740" y1="84066" x2="53988" y2="89286"/>
                        <a14:backgroundMark x1="61509" y1="87949" x2="67894" y2="86813"/>
                        <a14:backgroundMark x1="53988" y1="89286" x2="54557" y2="89185"/>
                        <a14:backgroundMark x1="53245" y1="82520" x2="46923" y2="80667"/>
                        <a14:backgroundMark x1="67894" y1="86813" x2="60881" y2="84758"/>
                        <a14:backgroundMark x1="40629" y1="76632" x2="40286" y2="76374"/>
                        <a14:backgroundMark x1="49506" y1="63528" x2="46012" y2="63736"/>
                        <a14:backgroundMark x1="44364" y1="79798" x2="39059" y2="88736"/>
                        <a14:backgroundMark x1="50630" y1="69240" x2="49874" y2="70515"/>
                        <a14:backgroundMark x1="39059" y1="88736" x2="42127" y2="93407"/>
                      </a14:backgroundRemoval>
                    </a14:imgEffect>
                  </a14:imgLayer>
                </a14:imgProps>
              </a:ext>
            </a:extLst>
          </a:blip>
          <a:stretch>
            <a:fillRect/>
          </a:stretch>
        </p:blipFill>
        <p:spPr>
          <a:xfrm>
            <a:off x="71305" y="436512"/>
            <a:ext cx="1066577" cy="1052559"/>
          </a:xfrm>
          <a:prstGeom prst="rect">
            <a:avLst/>
          </a:prstGeom>
        </p:spPr>
      </p:pic>
      <p:sp>
        <p:nvSpPr>
          <p:cNvPr id="20" name="TextBox 19">
            <a:extLst>
              <a:ext uri="{FF2B5EF4-FFF2-40B4-BE49-F238E27FC236}">
                <a16:creationId xmlns:a16="http://schemas.microsoft.com/office/drawing/2014/main" id="{761D473B-3A16-DDF4-A0DA-891DDB2C56F0}"/>
              </a:ext>
            </a:extLst>
          </p:cNvPr>
          <p:cNvSpPr txBox="1"/>
          <p:nvPr/>
        </p:nvSpPr>
        <p:spPr>
          <a:xfrm>
            <a:off x="5499652" y="4860571"/>
            <a:ext cx="954156" cy="307777"/>
          </a:xfrm>
          <a:prstGeom prst="rect">
            <a:avLst/>
          </a:prstGeom>
          <a:noFill/>
        </p:spPr>
        <p:txBody>
          <a:bodyPr wrap="square" rtlCol="0">
            <a:spAutoFit/>
          </a:bodyPr>
          <a:lstStyle/>
          <a:p>
            <a:r>
              <a:rPr lang="en-US" sz="1400" dirty="0"/>
              <a:t>655,919</a:t>
            </a:r>
          </a:p>
        </p:txBody>
      </p:sp>
      <p:cxnSp>
        <p:nvCxnSpPr>
          <p:cNvPr id="5" name="Straight Connector 4">
            <a:extLst>
              <a:ext uri="{FF2B5EF4-FFF2-40B4-BE49-F238E27FC236}">
                <a16:creationId xmlns:a16="http://schemas.microsoft.com/office/drawing/2014/main" id="{BE5B078C-AB4B-E527-9BCA-330824AEC1F9}"/>
              </a:ext>
            </a:extLst>
          </p:cNvPr>
          <p:cNvCxnSpPr/>
          <p:nvPr/>
        </p:nvCxnSpPr>
        <p:spPr>
          <a:xfrm>
            <a:off x="5976730" y="4556376"/>
            <a:ext cx="0" cy="2587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188933-3825-CEA8-EDB1-07A8B4F26AA0}"/>
              </a:ext>
            </a:extLst>
          </p:cNvPr>
          <p:cNvSpPr txBox="1"/>
          <p:nvPr/>
        </p:nvSpPr>
        <p:spPr>
          <a:xfrm>
            <a:off x="5686987" y="1392491"/>
            <a:ext cx="954156" cy="307777"/>
          </a:xfrm>
          <a:prstGeom prst="rect">
            <a:avLst/>
          </a:prstGeom>
          <a:noFill/>
        </p:spPr>
        <p:txBody>
          <a:bodyPr wrap="square" rtlCol="0">
            <a:spAutoFit/>
          </a:bodyPr>
          <a:lstStyle/>
          <a:p>
            <a:r>
              <a:rPr lang="en-US" sz="1400" dirty="0"/>
              <a:t>233,378</a:t>
            </a:r>
          </a:p>
        </p:txBody>
      </p:sp>
      <p:cxnSp>
        <p:nvCxnSpPr>
          <p:cNvPr id="16" name="Straight Connector 15">
            <a:extLst>
              <a:ext uri="{FF2B5EF4-FFF2-40B4-BE49-F238E27FC236}">
                <a16:creationId xmlns:a16="http://schemas.microsoft.com/office/drawing/2014/main" id="{28028AB3-0C9F-4354-157D-10C269E59C65}"/>
              </a:ext>
            </a:extLst>
          </p:cNvPr>
          <p:cNvCxnSpPr/>
          <p:nvPr/>
        </p:nvCxnSpPr>
        <p:spPr>
          <a:xfrm flipV="1">
            <a:off x="5976730" y="1683078"/>
            <a:ext cx="0" cy="24362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8C1830-6DA2-AAA0-AB7C-9B04CC2F8827}"/>
              </a:ext>
            </a:extLst>
          </p:cNvPr>
          <p:cNvSpPr txBox="1"/>
          <p:nvPr/>
        </p:nvSpPr>
        <p:spPr>
          <a:xfrm>
            <a:off x="6811617" y="4038600"/>
            <a:ext cx="5203809" cy="2308324"/>
          </a:xfrm>
          <a:prstGeom prst="rect">
            <a:avLst/>
          </a:prstGeom>
          <a:noFill/>
        </p:spPr>
        <p:txBody>
          <a:bodyPr wrap="square" rtlCol="0">
            <a:spAutoFit/>
          </a:bodyPr>
          <a:lstStyle/>
          <a:p>
            <a:r>
              <a:rPr lang="en-US" dirty="0"/>
              <a:t>• The highest quarterly sales in Southwest US was in the 3Q 2012, where sales revenue were $400k. And The highest quarterly sales in Southeast US and Central was in the 1Q 2012, where sales revenue were $498k and 849k€. • In 5 Years Forecast of the SW US and Central shows an increment of 99% and 97% respectively in revenues. However, SE US shows a decrement of 45% in revenue. </a:t>
            </a:r>
          </a:p>
        </p:txBody>
      </p:sp>
    </p:spTree>
    <p:extLst>
      <p:ext uri="{BB962C8B-B14F-4D97-AF65-F5344CB8AC3E}">
        <p14:creationId xmlns:p14="http://schemas.microsoft.com/office/powerpoint/2010/main" val="3235847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D47F7-F5EB-B211-C76F-B843E89CAAD7}"/>
              </a:ext>
            </a:extLst>
          </p:cNvPr>
          <p:cNvPicPr>
            <a:picLocks noChangeAspect="1"/>
          </p:cNvPicPr>
          <p:nvPr/>
        </p:nvPicPr>
        <p:blipFill>
          <a:blip r:embed="rId2"/>
          <a:stretch>
            <a:fillRect/>
          </a:stretch>
        </p:blipFill>
        <p:spPr>
          <a:xfrm>
            <a:off x="1425910" y="1548939"/>
            <a:ext cx="10119271" cy="3544313"/>
          </a:xfrm>
          <a:prstGeom prst="rect">
            <a:avLst/>
          </a:prstGeom>
        </p:spPr>
      </p:pic>
      <p:cxnSp>
        <p:nvCxnSpPr>
          <p:cNvPr id="5" name="Straight Arrow Connector 4">
            <a:extLst>
              <a:ext uri="{FF2B5EF4-FFF2-40B4-BE49-F238E27FC236}">
                <a16:creationId xmlns:a16="http://schemas.microsoft.com/office/drawing/2014/main" id="{6AFF21BC-26CB-B2A6-B4EA-627A1CF0018E}"/>
              </a:ext>
            </a:extLst>
          </p:cNvPr>
          <p:cNvCxnSpPr>
            <a:cxnSpLocks/>
          </p:cNvCxnSpPr>
          <p:nvPr/>
        </p:nvCxnSpPr>
        <p:spPr>
          <a:xfrm flipV="1">
            <a:off x="4903305" y="2229678"/>
            <a:ext cx="0" cy="818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CFF2027-FBCC-3232-FA3E-BD5D508EB1D9}"/>
              </a:ext>
            </a:extLst>
          </p:cNvPr>
          <p:cNvGrpSpPr/>
          <p:nvPr/>
        </p:nvGrpSpPr>
        <p:grpSpPr>
          <a:xfrm>
            <a:off x="11593960" y="28867"/>
            <a:ext cx="727962" cy="868538"/>
            <a:chOff x="11464038" y="33830"/>
            <a:chExt cx="661737" cy="836394"/>
          </a:xfrm>
        </p:grpSpPr>
        <p:pic>
          <p:nvPicPr>
            <p:cNvPr id="8" name="Picture 7">
              <a:extLst>
                <a:ext uri="{FF2B5EF4-FFF2-40B4-BE49-F238E27FC236}">
                  <a16:creationId xmlns:a16="http://schemas.microsoft.com/office/drawing/2014/main" id="{E45BB6B5-049F-C3DB-BA68-05115CE89AD2}"/>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F6CF26CC-2038-60D7-3A92-BBE086B391E1}"/>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0" name="Oval 9">
            <a:extLst>
              <a:ext uri="{FF2B5EF4-FFF2-40B4-BE49-F238E27FC236}">
                <a16:creationId xmlns:a16="http://schemas.microsoft.com/office/drawing/2014/main" id="{86D55D87-48A7-D9D9-47AA-08384CC2BA0F}"/>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6</a:t>
            </a:r>
          </a:p>
        </p:txBody>
      </p:sp>
      <p:sp>
        <p:nvSpPr>
          <p:cNvPr id="11" name="TextBox 10">
            <a:extLst>
              <a:ext uri="{FF2B5EF4-FFF2-40B4-BE49-F238E27FC236}">
                <a16:creationId xmlns:a16="http://schemas.microsoft.com/office/drawing/2014/main" id="{09609BD7-5E77-EC33-7190-AEA1A0ED6732}"/>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5 YEARS SALES  </a:t>
            </a:r>
            <a:r>
              <a:rPr lang="en-US" sz="3600" b="1" dirty="0">
                <a:solidFill>
                  <a:srgbClr val="C00000"/>
                </a:solidFill>
              </a:rPr>
              <a:t>FORECAST</a:t>
            </a:r>
          </a:p>
        </p:txBody>
      </p:sp>
      <p:pic>
        <p:nvPicPr>
          <p:cNvPr id="13" name="Picture 12">
            <a:extLst>
              <a:ext uri="{FF2B5EF4-FFF2-40B4-BE49-F238E27FC236}">
                <a16:creationId xmlns:a16="http://schemas.microsoft.com/office/drawing/2014/main" id="{1641705B-B574-9A88-C237-ACD92033A7C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85" b="92797" l="9222" r="93660">
                        <a14:foregroundMark x1="15562" y1="18220" x2="71758" y2="12712"/>
                        <a14:foregroundMark x1="71758" y1="12712" x2="87320" y2="14831"/>
                        <a14:foregroundMark x1="87320" y1="14831" x2="92507" y2="54661"/>
                        <a14:foregroundMark x1="78098" y1="13559" x2="85591" y2="5932"/>
                        <a14:foregroundMark x1="82997" y1="39407" x2="93660" y2="66102"/>
                        <a14:foregroundMark x1="36311" y1="85593" x2="19885" y2="92797"/>
                        <a14:foregroundMark x1="22767" y1="36441" x2="52738" y2="16949"/>
                        <a14:foregroundMark x1="51585" y1="19068" x2="38617" y2="45339"/>
                        <a14:foregroundMark x1="38617" y1="45339" x2="38040" y2="49153"/>
                        <a14:foregroundMark x1="31124" y1="31780" x2="25648" y2="52542"/>
                        <a14:foregroundMark x1="23631" y1="63136" x2="14697" y2="25847"/>
                        <a14:foregroundMark x1="14697" y1="25847" x2="19885" y2="53390"/>
                        <a14:foregroundMark x1="19885" y1="53390" x2="19885" y2="53814"/>
                        <a14:foregroundMark x1="18732" y1="31356" x2="57349" y2="47034"/>
                        <a14:foregroundMark x1="57349" y1="47034" x2="26513" y2="27119"/>
                        <a14:foregroundMark x1="26513" y1="27119" x2="36311" y2="78390"/>
                        <a14:foregroundMark x1="48127" y1="56780" x2="35447" y2="77966"/>
                        <a14:foregroundMark x1="36311" y1="69492" x2="72334" y2="36864"/>
                        <a14:foregroundMark x1="72334" y1="36864" x2="73199" y2="35593"/>
                        <a14:foregroundMark x1="73199" y1="29661" x2="76369" y2="52119"/>
                        <a14:foregroundMark x1="76369" y1="52119" x2="74928" y2="74153"/>
                        <a14:foregroundMark x1="74928" y1="74153" x2="67435" y2="54237"/>
                        <a14:foregroundMark x1="67435" y1="54237" x2="71758" y2="22458"/>
                        <a14:foregroundMark x1="71758" y1="22458" x2="85591" y2="37712"/>
                        <a14:foregroundMark x1="85591" y1="37712" x2="75216" y2="22034"/>
                        <a14:foregroundMark x1="75216" y1="22034" x2="73199" y2="44068"/>
                        <a14:foregroundMark x1="73199" y1="44068" x2="66859" y2="44068"/>
                        <a14:foregroundMark x1="78963" y1="34746" x2="84438" y2="59746"/>
                        <a14:foregroundMark x1="84438" y1="60169" x2="76081" y2="74153"/>
                        <a14:foregroundMark x1="16427" y1="46186" x2="17867" y2="51271"/>
                        <a14:foregroundMark x1="19885" y1="36017" x2="23055" y2="43220"/>
                        <a14:foregroundMark x1="23055" y1="30508" x2="24784" y2="34322"/>
                        <a14:foregroundMark x1="28242" y1="20763" x2="34870" y2="30508"/>
                        <a14:foregroundMark x1="31124" y1="27119" x2="15562" y2="29661"/>
                        <a14:foregroundMark x1="15562" y1="29661" x2="18444" y2="50000"/>
                        <a14:foregroundMark x1="13833" y1="29661" x2="15562" y2="55508"/>
                        <a14:foregroundMark x1="13256" y1="20763" x2="16427" y2="66949"/>
                        <a14:foregroundMark x1="16427" y1="66949" x2="35447" y2="82627"/>
                        <a14:foregroundMark x1="35447" y1="82627" x2="51297" y2="70763"/>
                        <a14:foregroundMark x1="41210" y1="43220" x2="50144" y2="27119"/>
                        <a14:foregroundMark x1="50144" y1="27119" x2="55620" y2="43220"/>
                        <a14:foregroundMark x1="54467" y1="25000" x2="54755" y2="20763"/>
                        <a14:foregroundMark x1="61960" y1="17797" x2="65706" y2="17797"/>
                        <a14:foregroundMark x1="70893" y1="13559" x2="44380" y2="29661"/>
                        <a14:foregroundMark x1="44380" y1="29661" x2="42363" y2="29661"/>
                      </a14:backgroundRemoval>
                    </a14:imgEffect>
                  </a14:imgLayer>
                </a14:imgProps>
              </a:ext>
            </a:extLst>
          </a:blip>
          <a:stretch>
            <a:fillRect/>
          </a:stretch>
        </p:blipFill>
        <p:spPr>
          <a:xfrm>
            <a:off x="59486" y="897405"/>
            <a:ext cx="1317645" cy="896150"/>
          </a:xfrm>
          <a:prstGeom prst="rect">
            <a:avLst/>
          </a:prstGeom>
        </p:spPr>
      </p:pic>
      <p:sp>
        <p:nvSpPr>
          <p:cNvPr id="14" name="TextBox 13">
            <a:extLst>
              <a:ext uri="{FF2B5EF4-FFF2-40B4-BE49-F238E27FC236}">
                <a16:creationId xmlns:a16="http://schemas.microsoft.com/office/drawing/2014/main" id="{B2D45390-88E3-CEF1-F2C3-43CB7126DC1E}"/>
              </a:ext>
            </a:extLst>
          </p:cNvPr>
          <p:cNvSpPr txBox="1"/>
          <p:nvPr/>
        </p:nvSpPr>
        <p:spPr>
          <a:xfrm>
            <a:off x="4583766" y="3048000"/>
            <a:ext cx="1020417" cy="523220"/>
          </a:xfrm>
          <a:prstGeom prst="rect">
            <a:avLst/>
          </a:prstGeom>
          <a:noFill/>
        </p:spPr>
        <p:txBody>
          <a:bodyPr wrap="square" rtlCol="0">
            <a:spAutoFit/>
          </a:bodyPr>
          <a:lstStyle/>
          <a:p>
            <a:r>
              <a:rPr lang="en-US" sz="1400" dirty="0"/>
              <a:t>Australia</a:t>
            </a:r>
          </a:p>
          <a:p>
            <a:r>
              <a:rPr lang="en-US" sz="1400" dirty="0"/>
              <a:t>452,451</a:t>
            </a:r>
          </a:p>
        </p:txBody>
      </p:sp>
      <p:sp>
        <p:nvSpPr>
          <p:cNvPr id="2" name="TextBox 1">
            <a:extLst>
              <a:ext uri="{FF2B5EF4-FFF2-40B4-BE49-F238E27FC236}">
                <a16:creationId xmlns:a16="http://schemas.microsoft.com/office/drawing/2014/main" id="{4B46B1A0-1A0C-D23D-6E0F-0F028E746338}"/>
              </a:ext>
            </a:extLst>
          </p:cNvPr>
          <p:cNvSpPr txBox="1"/>
          <p:nvPr/>
        </p:nvSpPr>
        <p:spPr>
          <a:xfrm>
            <a:off x="533400" y="5283200"/>
            <a:ext cx="11315700" cy="923330"/>
          </a:xfrm>
          <a:prstGeom prst="rect">
            <a:avLst/>
          </a:prstGeom>
          <a:noFill/>
        </p:spPr>
        <p:txBody>
          <a:bodyPr wrap="square" rtlCol="0">
            <a:spAutoFit/>
          </a:bodyPr>
          <a:lstStyle/>
          <a:p>
            <a:r>
              <a:rPr lang="en-US" dirty="0"/>
              <a:t>Comments</a:t>
            </a:r>
          </a:p>
          <a:p>
            <a:r>
              <a:rPr lang="en-US" dirty="0"/>
              <a:t>• The highest quarterly sales in Australia was in the 3Q 2013, where sales revenue were $452k. </a:t>
            </a:r>
          </a:p>
          <a:p>
            <a:pPr marL="285750" indent="-285750">
              <a:buFont typeface="Arial" panose="020B0604020202020204" pitchFamily="34" charset="0"/>
              <a:buChar char="•"/>
            </a:pPr>
            <a:r>
              <a:rPr lang="en-US" dirty="0"/>
              <a:t> The 5-year estimates are not reliable because the data period is short and there are numerous fluctuations.</a:t>
            </a:r>
          </a:p>
        </p:txBody>
      </p:sp>
    </p:spTree>
    <p:extLst>
      <p:ext uri="{BB962C8B-B14F-4D97-AF65-F5344CB8AC3E}">
        <p14:creationId xmlns:p14="http://schemas.microsoft.com/office/powerpoint/2010/main" val="1871197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95A86-D303-0C00-793A-F5AEBF15423F}"/>
              </a:ext>
            </a:extLst>
          </p:cNvPr>
          <p:cNvPicPr>
            <a:picLocks noChangeAspect="1"/>
          </p:cNvPicPr>
          <p:nvPr/>
        </p:nvPicPr>
        <p:blipFill>
          <a:blip r:embed="rId2"/>
          <a:stretch>
            <a:fillRect/>
          </a:stretch>
        </p:blipFill>
        <p:spPr>
          <a:xfrm>
            <a:off x="1139686" y="1407194"/>
            <a:ext cx="8852453" cy="4265383"/>
          </a:xfrm>
          <a:prstGeom prst="rect">
            <a:avLst/>
          </a:prstGeom>
        </p:spPr>
      </p:pic>
      <p:grpSp>
        <p:nvGrpSpPr>
          <p:cNvPr id="4" name="Group 3">
            <a:extLst>
              <a:ext uri="{FF2B5EF4-FFF2-40B4-BE49-F238E27FC236}">
                <a16:creationId xmlns:a16="http://schemas.microsoft.com/office/drawing/2014/main" id="{1906E50F-4A56-567C-EADD-8C12E6859545}"/>
              </a:ext>
            </a:extLst>
          </p:cNvPr>
          <p:cNvGrpSpPr/>
          <p:nvPr/>
        </p:nvGrpSpPr>
        <p:grpSpPr>
          <a:xfrm>
            <a:off x="11593960" y="28867"/>
            <a:ext cx="727962" cy="868538"/>
            <a:chOff x="11464038" y="33830"/>
            <a:chExt cx="661737" cy="836394"/>
          </a:xfrm>
        </p:grpSpPr>
        <p:pic>
          <p:nvPicPr>
            <p:cNvPr id="5" name="Picture 4">
              <a:extLst>
                <a:ext uri="{FF2B5EF4-FFF2-40B4-BE49-F238E27FC236}">
                  <a16:creationId xmlns:a16="http://schemas.microsoft.com/office/drawing/2014/main" id="{73585FBB-DC80-6361-DA06-7EBCFA753F13}"/>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E629B041-3D9A-4FFC-D20C-9018D4A00D91}"/>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7" name="Oval 6">
            <a:extLst>
              <a:ext uri="{FF2B5EF4-FFF2-40B4-BE49-F238E27FC236}">
                <a16:creationId xmlns:a16="http://schemas.microsoft.com/office/drawing/2014/main" id="{E1B31ECB-3819-A17B-6047-180C4640BD9F}"/>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6</a:t>
            </a:r>
          </a:p>
        </p:txBody>
      </p:sp>
      <p:sp>
        <p:nvSpPr>
          <p:cNvPr id="8" name="TextBox 7">
            <a:extLst>
              <a:ext uri="{FF2B5EF4-FFF2-40B4-BE49-F238E27FC236}">
                <a16:creationId xmlns:a16="http://schemas.microsoft.com/office/drawing/2014/main" id="{C2DA5421-7457-DA32-EEE4-06C71FCCE18E}"/>
              </a:ext>
            </a:extLst>
          </p:cNvPr>
          <p:cNvSpPr txBox="1"/>
          <p:nvPr/>
        </p:nvSpPr>
        <p:spPr>
          <a:xfrm>
            <a:off x="1252182" y="-24272"/>
            <a:ext cx="7683587" cy="646331"/>
          </a:xfrm>
          <a:prstGeom prst="rect">
            <a:avLst/>
          </a:prstGeom>
          <a:noFill/>
        </p:spPr>
        <p:txBody>
          <a:bodyPr wrap="square" rtlCol="0">
            <a:spAutoFit/>
          </a:bodyPr>
          <a:lstStyle/>
          <a:p>
            <a:r>
              <a:rPr lang="en-US" sz="3600" b="1" dirty="0">
                <a:solidFill>
                  <a:schemeClr val="bg1">
                    <a:lumMod val="50000"/>
                  </a:schemeClr>
                </a:solidFill>
              </a:rPr>
              <a:t>5 YEARS SALES  </a:t>
            </a:r>
            <a:r>
              <a:rPr lang="en-US" sz="3600" b="1" dirty="0">
                <a:solidFill>
                  <a:srgbClr val="C00000"/>
                </a:solidFill>
              </a:rPr>
              <a:t>FORECAST</a:t>
            </a:r>
          </a:p>
        </p:txBody>
      </p:sp>
      <p:pic>
        <p:nvPicPr>
          <p:cNvPr id="9" name="Picture 8">
            <a:extLst>
              <a:ext uri="{FF2B5EF4-FFF2-40B4-BE49-F238E27FC236}">
                <a16:creationId xmlns:a16="http://schemas.microsoft.com/office/drawing/2014/main" id="{80F5EE8C-041E-D46F-F1EF-B614B3E27AE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085" b="92797" l="9222" r="93660">
                        <a14:foregroundMark x1="15562" y1="18220" x2="71758" y2="12712"/>
                        <a14:foregroundMark x1="71758" y1="12712" x2="87320" y2="14831"/>
                        <a14:foregroundMark x1="87320" y1="14831" x2="92507" y2="54661"/>
                        <a14:foregroundMark x1="78098" y1="13559" x2="85591" y2="5932"/>
                        <a14:foregroundMark x1="82997" y1="39407" x2="93660" y2="66102"/>
                        <a14:foregroundMark x1="36311" y1="85593" x2="19885" y2="92797"/>
                        <a14:foregroundMark x1="22767" y1="36441" x2="52738" y2="16949"/>
                        <a14:foregroundMark x1="51585" y1="19068" x2="38617" y2="45339"/>
                        <a14:foregroundMark x1="38617" y1="45339" x2="38040" y2="49153"/>
                        <a14:foregroundMark x1="31124" y1="31780" x2="25648" y2="52542"/>
                        <a14:foregroundMark x1="23631" y1="63136" x2="14697" y2="25847"/>
                        <a14:foregroundMark x1="14697" y1="25847" x2="19885" y2="53390"/>
                        <a14:foregroundMark x1="19885" y1="53390" x2="19885" y2="53814"/>
                        <a14:foregroundMark x1="18732" y1="31356" x2="57349" y2="47034"/>
                        <a14:foregroundMark x1="57349" y1="47034" x2="26513" y2="27119"/>
                        <a14:foregroundMark x1="26513" y1="27119" x2="36311" y2="78390"/>
                        <a14:foregroundMark x1="48127" y1="56780" x2="35447" y2="77966"/>
                        <a14:foregroundMark x1="36311" y1="69492" x2="72334" y2="36864"/>
                        <a14:foregroundMark x1="72334" y1="36864" x2="73199" y2="35593"/>
                        <a14:foregroundMark x1="73199" y1="29661" x2="76369" y2="52119"/>
                        <a14:foregroundMark x1="76369" y1="52119" x2="74928" y2="74153"/>
                        <a14:foregroundMark x1="74928" y1="74153" x2="67435" y2="54237"/>
                        <a14:foregroundMark x1="67435" y1="54237" x2="71758" y2="22458"/>
                        <a14:foregroundMark x1="71758" y1="22458" x2="85591" y2="37712"/>
                        <a14:foregroundMark x1="85591" y1="37712" x2="75216" y2="22034"/>
                        <a14:foregroundMark x1="75216" y1="22034" x2="73199" y2="44068"/>
                        <a14:foregroundMark x1="73199" y1="44068" x2="66859" y2="44068"/>
                        <a14:foregroundMark x1="78963" y1="34746" x2="84438" y2="59746"/>
                        <a14:foregroundMark x1="84438" y1="60169" x2="76081" y2="74153"/>
                        <a14:foregroundMark x1="16427" y1="46186" x2="17867" y2="51271"/>
                        <a14:foregroundMark x1="19885" y1="36017" x2="23055" y2="43220"/>
                        <a14:foregroundMark x1="23055" y1="30508" x2="24784" y2="34322"/>
                        <a14:foregroundMark x1="28242" y1="20763" x2="34870" y2="30508"/>
                        <a14:foregroundMark x1="31124" y1="27119" x2="15562" y2="29661"/>
                        <a14:foregroundMark x1="15562" y1="29661" x2="18444" y2="50000"/>
                        <a14:foregroundMark x1="13833" y1="29661" x2="15562" y2="55508"/>
                        <a14:foregroundMark x1="13256" y1="20763" x2="16427" y2="66949"/>
                        <a14:foregroundMark x1="16427" y1="66949" x2="35447" y2="82627"/>
                        <a14:foregroundMark x1="35447" y1="82627" x2="51297" y2="70763"/>
                        <a14:foregroundMark x1="41210" y1="43220" x2="50144" y2="27119"/>
                        <a14:foregroundMark x1="50144" y1="27119" x2="55620" y2="43220"/>
                        <a14:foregroundMark x1="54467" y1="25000" x2="54755" y2="20763"/>
                        <a14:foregroundMark x1="61960" y1="17797" x2="65706" y2="17797"/>
                        <a14:foregroundMark x1="70893" y1="13559" x2="44380" y2="29661"/>
                        <a14:foregroundMark x1="44380" y1="29661" x2="42363" y2="29661"/>
                      </a14:backgroundRemoval>
                    </a14:imgEffect>
                  </a14:imgLayer>
                </a14:imgProps>
              </a:ext>
            </a:extLst>
          </a:blip>
          <a:stretch>
            <a:fillRect/>
          </a:stretch>
        </p:blipFill>
        <p:spPr>
          <a:xfrm>
            <a:off x="0" y="737348"/>
            <a:ext cx="1317645" cy="896150"/>
          </a:xfrm>
          <a:prstGeom prst="rect">
            <a:avLst/>
          </a:prstGeom>
        </p:spPr>
      </p:pic>
      <p:cxnSp>
        <p:nvCxnSpPr>
          <p:cNvPr id="11" name="Straight Arrow Connector 10">
            <a:extLst>
              <a:ext uri="{FF2B5EF4-FFF2-40B4-BE49-F238E27FC236}">
                <a16:creationId xmlns:a16="http://schemas.microsoft.com/office/drawing/2014/main" id="{787A702A-70AB-71FD-B04D-5EF2239DD615}"/>
              </a:ext>
            </a:extLst>
          </p:cNvPr>
          <p:cNvCxnSpPr/>
          <p:nvPr/>
        </p:nvCxnSpPr>
        <p:spPr>
          <a:xfrm flipH="1">
            <a:off x="9607826" y="2014330"/>
            <a:ext cx="212035" cy="702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256594-F471-51D4-4FD5-B235D05B38BE}"/>
              </a:ext>
            </a:extLst>
          </p:cNvPr>
          <p:cNvSpPr txBox="1"/>
          <p:nvPr/>
        </p:nvSpPr>
        <p:spPr>
          <a:xfrm>
            <a:off x="8971721" y="2769705"/>
            <a:ext cx="1020418" cy="338554"/>
          </a:xfrm>
          <a:prstGeom prst="rect">
            <a:avLst/>
          </a:prstGeom>
          <a:noFill/>
        </p:spPr>
        <p:txBody>
          <a:bodyPr wrap="square" rtlCol="0">
            <a:spAutoFit/>
          </a:bodyPr>
          <a:lstStyle/>
          <a:p>
            <a:r>
              <a:rPr lang="en-US" sz="1600" dirty="0"/>
              <a:t>Australia</a:t>
            </a:r>
          </a:p>
        </p:txBody>
      </p:sp>
      <p:sp>
        <p:nvSpPr>
          <p:cNvPr id="13" name="TextBox 12">
            <a:extLst>
              <a:ext uri="{FF2B5EF4-FFF2-40B4-BE49-F238E27FC236}">
                <a16:creationId xmlns:a16="http://schemas.microsoft.com/office/drawing/2014/main" id="{A417E0E1-1ADA-13B4-005E-F4CC587783B9}"/>
              </a:ext>
            </a:extLst>
          </p:cNvPr>
          <p:cNvSpPr txBox="1"/>
          <p:nvPr/>
        </p:nvSpPr>
        <p:spPr>
          <a:xfrm>
            <a:off x="1948068" y="954590"/>
            <a:ext cx="4108175" cy="461665"/>
          </a:xfrm>
          <a:prstGeom prst="rect">
            <a:avLst/>
          </a:prstGeom>
          <a:noFill/>
        </p:spPr>
        <p:txBody>
          <a:bodyPr wrap="square" rtlCol="0">
            <a:spAutoFit/>
          </a:bodyPr>
          <a:lstStyle/>
          <a:p>
            <a:r>
              <a:rPr lang="en-US" sz="2400" b="1" dirty="0">
                <a:solidFill>
                  <a:schemeClr val="bg1">
                    <a:lumMod val="50000"/>
                  </a:schemeClr>
                </a:solidFill>
              </a:rPr>
              <a:t>Online – 5 Years Sales Forecast</a:t>
            </a:r>
          </a:p>
        </p:txBody>
      </p:sp>
      <p:cxnSp>
        <p:nvCxnSpPr>
          <p:cNvPr id="15" name="Straight Arrow Connector 14">
            <a:extLst>
              <a:ext uri="{FF2B5EF4-FFF2-40B4-BE49-F238E27FC236}">
                <a16:creationId xmlns:a16="http://schemas.microsoft.com/office/drawing/2014/main" id="{D4296573-AE3C-9C37-0E44-D0F0F2A5D8E9}"/>
              </a:ext>
            </a:extLst>
          </p:cNvPr>
          <p:cNvCxnSpPr/>
          <p:nvPr/>
        </p:nvCxnSpPr>
        <p:spPr>
          <a:xfrm flipH="1" flipV="1">
            <a:off x="4956313" y="3108259"/>
            <a:ext cx="137662" cy="320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1C2408-4851-86B1-2357-44B36E238342}"/>
              </a:ext>
            </a:extLst>
          </p:cNvPr>
          <p:cNvSpPr txBox="1"/>
          <p:nvPr/>
        </p:nvSpPr>
        <p:spPr>
          <a:xfrm>
            <a:off x="4479235" y="2796210"/>
            <a:ext cx="1020418" cy="307777"/>
          </a:xfrm>
          <a:prstGeom prst="rect">
            <a:avLst/>
          </a:prstGeom>
          <a:noFill/>
        </p:spPr>
        <p:txBody>
          <a:bodyPr wrap="square" rtlCol="0">
            <a:spAutoFit/>
          </a:bodyPr>
          <a:lstStyle/>
          <a:p>
            <a:r>
              <a:rPr lang="en-US" sz="1400" dirty="0"/>
              <a:t>498,381</a:t>
            </a:r>
          </a:p>
        </p:txBody>
      </p:sp>
      <p:sp>
        <p:nvSpPr>
          <p:cNvPr id="17" name="TextBox 16">
            <a:extLst>
              <a:ext uri="{FF2B5EF4-FFF2-40B4-BE49-F238E27FC236}">
                <a16:creationId xmlns:a16="http://schemas.microsoft.com/office/drawing/2014/main" id="{AE29665C-C89C-6FFE-0592-FDD5ABEB2271}"/>
              </a:ext>
            </a:extLst>
          </p:cNvPr>
          <p:cNvSpPr txBox="1"/>
          <p:nvPr/>
        </p:nvSpPr>
        <p:spPr>
          <a:xfrm>
            <a:off x="8935769" y="2975425"/>
            <a:ext cx="1020418" cy="338554"/>
          </a:xfrm>
          <a:prstGeom prst="rect">
            <a:avLst/>
          </a:prstGeom>
          <a:noFill/>
        </p:spPr>
        <p:txBody>
          <a:bodyPr wrap="square" rtlCol="0">
            <a:spAutoFit/>
          </a:bodyPr>
          <a:lstStyle/>
          <a:p>
            <a:r>
              <a:rPr lang="en-US" sz="1600" dirty="0"/>
              <a:t>1,050,721</a:t>
            </a:r>
          </a:p>
        </p:txBody>
      </p:sp>
      <p:sp>
        <p:nvSpPr>
          <p:cNvPr id="2" name="TextBox 1">
            <a:extLst>
              <a:ext uri="{FF2B5EF4-FFF2-40B4-BE49-F238E27FC236}">
                <a16:creationId xmlns:a16="http://schemas.microsoft.com/office/drawing/2014/main" id="{332DAE77-B9AC-61FC-1710-52BF38674883}"/>
              </a:ext>
            </a:extLst>
          </p:cNvPr>
          <p:cNvSpPr txBox="1"/>
          <p:nvPr/>
        </p:nvSpPr>
        <p:spPr>
          <a:xfrm>
            <a:off x="228600" y="5672577"/>
            <a:ext cx="118491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highest quarterly sales was in the 1Q 2014, where sales revenue was $1.050k in Australia. </a:t>
            </a:r>
          </a:p>
          <a:p>
            <a:pPr marL="285750" indent="-285750">
              <a:buFont typeface="Arial" panose="020B0604020202020204" pitchFamily="34" charset="0"/>
              <a:buChar char="•"/>
            </a:pPr>
            <a:r>
              <a:rPr lang="en-US" dirty="0"/>
              <a:t> In 5 Years Forecast of the Australia shows an increment of 76% in revenues.</a:t>
            </a:r>
          </a:p>
        </p:txBody>
      </p:sp>
    </p:spTree>
    <p:extLst>
      <p:ext uri="{BB962C8B-B14F-4D97-AF65-F5344CB8AC3E}">
        <p14:creationId xmlns:p14="http://schemas.microsoft.com/office/powerpoint/2010/main" val="146167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A89258-5575-B446-36C1-578F79634622}"/>
              </a:ext>
            </a:extLst>
          </p:cNvPr>
          <p:cNvGrpSpPr/>
          <p:nvPr/>
        </p:nvGrpSpPr>
        <p:grpSpPr>
          <a:xfrm>
            <a:off x="11469629" y="70597"/>
            <a:ext cx="727962" cy="868538"/>
            <a:chOff x="11464038" y="33830"/>
            <a:chExt cx="661737" cy="836394"/>
          </a:xfrm>
        </p:grpSpPr>
        <p:pic>
          <p:nvPicPr>
            <p:cNvPr id="3" name="Picture 2">
              <a:extLst>
                <a:ext uri="{FF2B5EF4-FFF2-40B4-BE49-F238E27FC236}">
                  <a16:creationId xmlns:a16="http://schemas.microsoft.com/office/drawing/2014/main" id="{0A678AF1-1C37-2E3F-4F70-C19F390DF4B2}"/>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AE565991-462D-3E7F-24C7-C00510730B3A}"/>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5" name="TextBox 4">
            <a:extLst>
              <a:ext uri="{FF2B5EF4-FFF2-40B4-BE49-F238E27FC236}">
                <a16:creationId xmlns:a16="http://schemas.microsoft.com/office/drawing/2014/main" id="{3774B257-2EAC-C7E5-AB46-22CBC7E00071}"/>
              </a:ext>
            </a:extLst>
          </p:cNvPr>
          <p:cNvSpPr txBox="1"/>
          <p:nvPr/>
        </p:nvSpPr>
        <p:spPr>
          <a:xfrm>
            <a:off x="126925" y="25756"/>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6" name="TextBox 5">
            <a:extLst>
              <a:ext uri="{FF2B5EF4-FFF2-40B4-BE49-F238E27FC236}">
                <a16:creationId xmlns:a16="http://schemas.microsoft.com/office/drawing/2014/main" id="{17E8FB28-9FCA-D95D-2825-25724F9CEBD9}"/>
              </a:ext>
            </a:extLst>
          </p:cNvPr>
          <p:cNvSpPr txBox="1"/>
          <p:nvPr/>
        </p:nvSpPr>
        <p:spPr>
          <a:xfrm>
            <a:off x="126925" y="5920749"/>
            <a:ext cx="10173092" cy="646331"/>
          </a:xfrm>
          <a:prstGeom prst="rect">
            <a:avLst/>
          </a:prstGeom>
          <a:noFill/>
        </p:spPr>
        <p:txBody>
          <a:bodyPr wrap="square" rtlCol="0">
            <a:spAutoFit/>
          </a:bodyPr>
          <a:lstStyle/>
          <a:p>
            <a:r>
              <a:rPr lang="en-US" sz="3600" b="1" dirty="0"/>
              <a:t>Financial and Demographic Performance</a:t>
            </a:r>
          </a:p>
        </p:txBody>
      </p:sp>
      <p:pic>
        <p:nvPicPr>
          <p:cNvPr id="8" name="Picture 7">
            <a:extLst>
              <a:ext uri="{FF2B5EF4-FFF2-40B4-BE49-F238E27FC236}">
                <a16:creationId xmlns:a16="http://schemas.microsoft.com/office/drawing/2014/main" id="{01DA0305-E32A-6DD3-C8E0-B3C81386D6C4}"/>
              </a:ext>
            </a:extLst>
          </p:cNvPr>
          <p:cNvPicPr>
            <a:picLocks noChangeAspect="1"/>
          </p:cNvPicPr>
          <p:nvPr/>
        </p:nvPicPr>
        <p:blipFill>
          <a:blip r:embed="rId3"/>
          <a:stretch>
            <a:fillRect/>
          </a:stretch>
        </p:blipFill>
        <p:spPr>
          <a:xfrm>
            <a:off x="7850637" y="3003375"/>
            <a:ext cx="3988426" cy="2664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21DDC85-A364-8B00-B6BE-F64985AFAE19}"/>
              </a:ext>
            </a:extLst>
          </p:cNvPr>
          <p:cNvPicPr>
            <a:picLocks noChangeAspect="1"/>
          </p:cNvPicPr>
          <p:nvPr/>
        </p:nvPicPr>
        <p:blipFill>
          <a:blip r:embed="rId4">
            <a:alphaModFix amt="50000"/>
          </a:blip>
          <a:stretch>
            <a:fillRect/>
          </a:stretch>
        </p:blipFill>
        <p:spPr>
          <a:xfrm>
            <a:off x="1152939" y="1201695"/>
            <a:ext cx="6663169" cy="4719054"/>
          </a:xfrm>
          <a:prstGeom prst="rect">
            <a:avLst/>
          </a:prstGeom>
        </p:spPr>
      </p:pic>
    </p:spTree>
    <p:extLst>
      <p:ext uri="{BB962C8B-B14F-4D97-AF65-F5344CB8AC3E}">
        <p14:creationId xmlns:p14="http://schemas.microsoft.com/office/powerpoint/2010/main" val="718042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BA118A-1CD2-967D-D047-4E52DDFF7DB2}"/>
              </a:ext>
            </a:extLst>
          </p:cNvPr>
          <p:cNvPicPr>
            <a:picLocks noChangeAspect="1"/>
          </p:cNvPicPr>
          <p:nvPr/>
        </p:nvPicPr>
        <p:blipFill>
          <a:blip r:embed="rId2">
            <a:alphaModFix amt="20000"/>
          </a:blip>
          <a:stretch>
            <a:fillRect/>
          </a:stretch>
        </p:blipFill>
        <p:spPr>
          <a:xfrm>
            <a:off x="850733" y="1069473"/>
            <a:ext cx="6663169" cy="4719054"/>
          </a:xfrm>
          <a:prstGeom prst="rect">
            <a:avLst/>
          </a:prstGeom>
        </p:spPr>
      </p:pic>
      <p:pic>
        <p:nvPicPr>
          <p:cNvPr id="3" name="Picture 2">
            <a:extLst>
              <a:ext uri="{FF2B5EF4-FFF2-40B4-BE49-F238E27FC236}">
                <a16:creationId xmlns:a16="http://schemas.microsoft.com/office/drawing/2014/main" id="{7787BD0E-2303-5A02-7AF4-D591D22F553C}"/>
              </a:ext>
            </a:extLst>
          </p:cNvPr>
          <p:cNvPicPr>
            <a:picLocks noChangeAspect="1"/>
          </p:cNvPicPr>
          <p:nvPr/>
        </p:nvPicPr>
        <p:blipFill>
          <a:blip r:embed="rId3"/>
          <a:stretch>
            <a:fillRect/>
          </a:stretch>
        </p:blipFill>
        <p:spPr>
          <a:xfrm>
            <a:off x="3591339" y="1750823"/>
            <a:ext cx="8600661" cy="4857207"/>
          </a:xfrm>
          <a:prstGeom prst="rect">
            <a:avLst/>
          </a:prstGeom>
        </p:spPr>
      </p:pic>
      <p:sp>
        <p:nvSpPr>
          <p:cNvPr id="4" name="TextBox 3">
            <a:extLst>
              <a:ext uri="{FF2B5EF4-FFF2-40B4-BE49-F238E27FC236}">
                <a16:creationId xmlns:a16="http://schemas.microsoft.com/office/drawing/2014/main" id="{748003FC-5648-4B2E-2885-ABD3A0E1D4D1}"/>
              </a:ext>
            </a:extLst>
          </p:cNvPr>
          <p:cNvSpPr txBox="1"/>
          <p:nvPr/>
        </p:nvSpPr>
        <p:spPr>
          <a:xfrm flipH="1">
            <a:off x="3470861" y="854833"/>
            <a:ext cx="2305251" cy="1107996"/>
          </a:xfrm>
          <a:prstGeom prst="rect">
            <a:avLst/>
          </a:prstGeom>
          <a:noFill/>
        </p:spPr>
        <p:txBody>
          <a:bodyPr wrap="square" rtlCol="0">
            <a:spAutoFit/>
          </a:bodyPr>
          <a:lstStyle/>
          <a:p>
            <a:r>
              <a:rPr lang="en-US" sz="6600" dirty="0">
                <a:solidFill>
                  <a:srgbClr val="C00000"/>
                </a:solidFill>
                <a:latin typeface="Bookman Old Style" panose="02050604050505020204" pitchFamily="18" charset="0"/>
              </a:rPr>
              <a:t>AHG</a:t>
            </a:r>
          </a:p>
        </p:txBody>
      </p:sp>
      <p:grpSp>
        <p:nvGrpSpPr>
          <p:cNvPr id="5" name="Group 4">
            <a:extLst>
              <a:ext uri="{FF2B5EF4-FFF2-40B4-BE49-F238E27FC236}">
                <a16:creationId xmlns:a16="http://schemas.microsoft.com/office/drawing/2014/main" id="{A750444A-EE87-A333-968B-96A0BDEBF312}"/>
              </a:ext>
            </a:extLst>
          </p:cNvPr>
          <p:cNvGrpSpPr/>
          <p:nvPr/>
        </p:nvGrpSpPr>
        <p:grpSpPr>
          <a:xfrm>
            <a:off x="11464038" y="-13705"/>
            <a:ext cx="727962" cy="868538"/>
            <a:chOff x="11464038" y="33830"/>
            <a:chExt cx="661737" cy="836394"/>
          </a:xfrm>
        </p:grpSpPr>
        <p:pic>
          <p:nvPicPr>
            <p:cNvPr id="6" name="Picture 5">
              <a:extLst>
                <a:ext uri="{FF2B5EF4-FFF2-40B4-BE49-F238E27FC236}">
                  <a16:creationId xmlns:a16="http://schemas.microsoft.com/office/drawing/2014/main" id="{B9644D85-B62E-6C43-FD24-18803797C760}"/>
                </a:ext>
              </a:extLst>
            </p:cNvPr>
            <p:cNvPicPr>
              <a:picLocks noChangeAspect="1"/>
            </p:cNvPicPr>
            <p:nvPr/>
          </p:nvPicPr>
          <p:blipFill>
            <a:blip r:embed="rId4"/>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D7BB766F-8B25-381E-B230-6E016B80B602}"/>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8" name="TextBox 7">
            <a:extLst>
              <a:ext uri="{FF2B5EF4-FFF2-40B4-BE49-F238E27FC236}">
                <a16:creationId xmlns:a16="http://schemas.microsoft.com/office/drawing/2014/main" id="{61545A5C-E4DA-BA7F-359B-6675A123CAB9}"/>
              </a:ext>
            </a:extLst>
          </p:cNvPr>
          <p:cNvSpPr txBox="1"/>
          <p:nvPr/>
        </p:nvSpPr>
        <p:spPr>
          <a:xfrm>
            <a:off x="132517" y="0"/>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sp>
        <p:nvSpPr>
          <p:cNvPr id="9" name="Oval 8">
            <a:extLst>
              <a:ext uri="{FF2B5EF4-FFF2-40B4-BE49-F238E27FC236}">
                <a16:creationId xmlns:a16="http://schemas.microsoft.com/office/drawing/2014/main" id="{1E0CDB66-E174-9354-CAD8-9BB1C73565C4}"/>
              </a:ext>
            </a:extLst>
          </p:cNvPr>
          <p:cNvSpPr/>
          <p:nvPr/>
        </p:nvSpPr>
        <p:spPr>
          <a:xfrm>
            <a:off x="273217" y="5993874"/>
            <a:ext cx="791570" cy="57320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00000"/>
                </a:solidFill>
              </a:rPr>
              <a:t>7</a:t>
            </a:r>
          </a:p>
        </p:txBody>
      </p:sp>
    </p:spTree>
    <p:extLst>
      <p:ext uri="{BB962C8B-B14F-4D97-AF65-F5344CB8AC3E}">
        <p14:creationId xmlns:p14="http://schemas.microsoft.com/office/powerpoint/2010/main" val="1574010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A5CD71-A448-0D3D-1E3B-2C8D4079C7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53" b="90758" l="9910" r="89865">
                        <a14:foregroundMark x1="44595" y1="16114" x2="50225" y2="15877"/>
                        <a14:foregroundMark x1="50225" y1="18009" x2="44369" y2="18720"/>
                        <a14:foregroundMark x1="48649" y1="18246" x2="57658" y2="23223"/>
                        <a14:foregroundMark x1="57658" y1="23223" x2="57883" y2="23697"/>
                        <a14:foregroundMark x1="49324" y1="80806" x2="49693" y2="86240"/>
                        <a14:foregroundMark x1="49775" y1="82464" x2="47523" y2="84360"/>
                        <a14:foregroundMark x1="47748" y1="80806" x2="49550" y2="79858"/>
                        <a14:foregroundMark x1="50000" y1="67536" x2="49324" y2="69431"/>
                        <a14:foregroundMark x1="49269" y1="86208" x2="47523" y2="87678"/>
                        <a14:foregroundMark x1="50901" y1="84834" x2="49615" y2="85916"/>
                        <a14:foregroundMark x1="46622" y1="83886" x2="46171" y2="86730"/>
                        <a14:foregroundMark x1="47072" y1="87915" x2="47072" y2="87915"/>
                        <a14:foregroundMark x1="47072" y1="87915" x2="47072" y2="87915"/>
                        <a14:foregroundMark x1="45495" y1="86019" x2="47072" y2="87441"/>
                        <a14:foregroundMark x1="48874" y1="56635" x2="52027" y2="38863"/>
                        <a14:foregroundMark x1="52027" y1="38863" x2="43919" y2="27488"/>
                        <a14:foregroundMark x1="43919" y1="27488" x2="43919" y2="41706"/>
                        <a14:foregroundMark x1="43919" y1="41706" x2="47072" y2="48578"/>
                        <a14:foregroundMark x1="63739" y1="38863" x2="59234" y2="28910"/>
                        <a14:foregroundMark x1="59234" y1="28910" x2="51802" y2="22986"/>
                        <a14:foregroundMark x1="51802" y1="22986" x2="39865" y2="23697"/>
                        <a14:foregroundMark x1="39865" y1="23697" x2="35135" y2="31280"/>
                        <a14:foregroundMark x1="35135" y1="31280" x2="35811" y2="37915"/>
                        <a14:foregroundMark x1="37838" y1="22986" x2="46847" y2="18720"/>
                        <a14:foregroundMark x1="46847" y1="18720" x2="54955" y2="22038"/>
                        <a14:foregroundMark x1="54955" y1="22038" x2="62162" y2="34834"/>
                        <a14:foregroundMark x1="62162" y1="34834" x2="61937" y2="44550"/>
                        <a14:foregroundMark x1="61937" y1="44550" x2="54505" y2="63507"/>
                        <a14:foregroundMark x1="54505" y1="63507" x2="45045" y2="65640"/>
                        <a14:foregroundMark x1="45045" y1="65640" x2="38739" y2="56635"/>
                        <a14:foregroundMark x1="38739" y1="56635" x2="30856" y2="35545"/>
                        <a14:foregroundMark x1="30856" y1="35545" x2="34234" y2="25118"/>
                        <a14:foregroundMark x1="34234" y1="25118" x2="53604" y2="21801"/>
                        <a14:foregroundMark x1="53604" y1="21801" x2="60135" y2="27725"/>
                        <a14:foregroundMark x1="60135" y1="27725" x2="64640" y2="36967"/>
                        <a14:foregroundMark x1="64640" y1="36967" x2="61486" y2="46445"/>
                        <a14:foregroundMark x1="61486" y1="46445" x2="56757" y2="50237"/>
                        <a14:foregroundMark x1="47297" y1="88863" x2="47748" y2="88863"/>
                        <a14:foregroundMark x1="45946" y1="88389" x2="47938" y2="88564"/>
                        <a14:foregroundMark x1="48774" y1="87245" x2="46622" y2="86730"/>
                        <a14:foregroundMark x1="48180" y1="88181" x2="43694" y2="86967"/>
                        <a14:foregroundMark x1="51577" y1="89100" x2="51000" y2="88944"/>
                        <a14:backgroundMark x1="24550" y1="27488" x2="22297" y2="50711"/>
                        <a14:backgroundMark x1="22297" y1="50711" x2="22297" y2="50711"/>
                        <a14:backgroundMark x1="24775" y1="36730" x2="27703" y2="59716"/>
                        <a14:backgroundMark x1="26577" y1="56161" x2="35586" y2="70379"/>
                        <a14:backgroundMark x1="29279" y1="53791" x2="32658" y2="60900"/>
                        <a14:backgroundMark x1="31306" y1="52607" x2="33559" y2="57820"/>
                        <a14:backgroundMark x1="38964" y1="73460" x2="38063" y2="77725"/>
                        <a14:backgroundMark x1="77703" y1="37678" x2="65090" y2="66825"/>
                        <a14:backgroundMark x1="65090" y1="66825" x2="64865" y2="75118"/>
                        <a14:backgroundMark x1="65766" y1="51896" x2="62162" y2="57583"/>
                        <a14:backgroundMark x1="63514" y1="55213" x2="61712" y2="59479"/>
                        <a14:backgroundMark x1="54054" y1="89100" x2="54054" y2="89100"/>
                        <a14:backgroundMark x1="54054" y1="88389" x2="54054" y2="88389"/>
                        <a14:backgroundMark x1="54054" y1="87915" x2="54054" y2="87915"/>
                        <a14:backgroundMark x1="52928" y1="87678" x2="52928" y2="87678"/>
                        <a14:backgroundMark x1="51802" y1="89573" x2="51802" y2="89573"/>
                        <a14:backgroundMark x1="50225" y1="91232" x2="50225" y2="91232"/>
                        <a14:backgroundMark x1="47523" y1="91232" x2="47523" y2="91232"/>
                        <a14:backgroundMark x1="47523" y1="90521" x2="47523" y2="90521"/>
                        <a14:backgroundMark x1="48198" y1="90521" x2="48198" y2="90521"/>
                        <a14:backgroundMark x1="46847" y1="90521" x2="46847" y2="90521"/>
                        <a14:backgroundMark x1="49775" y1="90284" x2="49775" y2="90284"/>
                        <a14:backgroundMark x1="51126" y1="90047" x2="51126" y2="90047"/>
                        <a14:backgroundMark x1="51351" y1="89573" x2="51351" y2="89573"/>
                        <a14:backgroundMark x1="51577" y1="88863" x2="51577" y2="88863"/>
                        <a14:backgroundMark x1="50450" y1="89573" x2="50450" y2="89573"/>
                        <a14:backgroundMark x1="47973" y1="90047" x2="47973" y2="90047"/>
                        <a14:backgroundMark x1="51577" y1="89573" x2="51577" y2="89573"/>
                        <a14:backgroundMark x1="52027" y1="89100" x2="52027" y2="89100"/>
                        <a14:backgroundMark x1="50676" y1="89100" x2="50676" y2="89100"/>
                        <a14:backgroundMark x1="50000" y1="89336" x2="50000" y2="89336"/>
                        <a14:backgroundMark x1="46847" y1="90284" x2="46847" y2="90284"/>
                        <a14:backgroundMark x1="50000" y1="89336" x2="50000" y2="89336"/>
                        <a14:backgroundMark x1="50676" y1="88863" x2="50676" y2="88863"/>
                        <a14:backgroundMark x1="47523" y1="90047" x2="47523" y2="90047"/>
                        <a14:backgroundMark x1="47297" y1="89573" x2="50450" y2="89810"/>
                      </a14:backgroundRemoval>
                    </a14:imgEffect>
                  </a14:imgLayer>
                </a14:imgProps>
              </a:ext>
            </a:extLst>
          </a:blip>
          <a:stretch>
            <a:fillRect/>
          </a:stretch>
        </p:blipFill>
        <p:spPr>
          <a:xfrm>
            <a:off x="4098160" y="70597"/>
            <a:ext cx="3094531" cy="2941199"/>
          </a:xfrm>
          <a:prstGeom prst="rect">
            <a:avLst/>
          </a:prstGeom>
          <a:ln>
            <a:noFill/>
          </a:ln>
        </p:spPr>
      </p:pic>
      <p:sp>
        <p:nvSpPr>
          <p:cNvPr id="31"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C88B05F-56C1-A8F6-7B00-BAC0B63369CA}"/>
              </a:ext>
            </a:extLst>
          </p:cNvPr>
          <p:cNvSpPr/>
          <p:nvPr/>
        </p:nvSpPr>
        <p:spPr>
          <a:xfrm>
            <a:off x="0" y="729915"/>
            <a:ext cx="3905230" cy="2559386"/>
          </a:xfrm>
          <a:prstGeom prst="wedgeRectCallout">
            <a:avLst>
              <a:gd name="adj1" fmla="val 78151"/>
              <a:gd name="adj2" fmla="val -30860"/>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GB" sz="1200" dirty="0">
                <a:solidFill>
                  <a:srgbClr val="1F2937"/>
                </a:solidFill>
              </a:rPr>
              <a:t>AHG’s</a:t>
            </a:r>
            <a:r>
              <a:rPr lang="en-GB" sz="1200" b="0" i="0" dirty="0">
                <a:solidFill>
                  <a:srgbClr val="1F2937"/>
                </a:solidFill>
                <a:effectLst/>
              </a:rPr>
              <a:t> focal point strategy is to allow more target market segments to be reached via reseller channels.</a:t>
            </a:r>
          </a:p>
          <a:p>
            <a:pPr algn="l"/>
            <a:r>
              <a:rPr lang="en-GB" sz="1200" b="0" i="0" dirty="0">
                <a:solidFill>
                  <a:srgbClr val="1F2937"/>
                </a:solidFill>
                <a:effectLst/>
              </a:rPr>
              <a:t>Customers increasingly expect products to be available via more than one channel and this is tipped to  </a:t>
            </a:r>
          </a:p>
          <a:p>
            <a:pPr algn="l"/>
            <a:r>
              <a:rPr lang="en-GB" sz="1200" dirty="0">
                <a:solidFill>
                  <a:srgbClr val="1F2937"/>
                </a:solidFill>
              </a:rPr>
              <a:t>enhance</a:t>
            </a:r>
            <a:r>
              <a:rPr lang="en-GB" sz="1200" b="0" i="0" dirty="0">
                <a:solidFill>
                  <a:srgbClr val="1F2937"/>
                </a:solidFill>
                <a:effectLst/>
              </a:rPr>
              <a:t> higher revenues, Regions like Australia Germany, and France had better reseller performances. </a:t>
            </a:r>
            <a:r>
              <a:rPr lang="en-GB" sz="1200" dirty="0">
                <a:solidFill>
                  <a:srgbClr val="1F2937"/>
                </a:solidFill>
              </a:rPr>
              <a:t>AHG’s reseller regions like </a:t>
            </a:r>
            <a:r>
              <a:rPr lang="en-GB" sz="1200" b="0" i="0" dirty="0">
                <a:solidFill>
                  <a:srgbClr val="1F2937"/>
                </a:solidFill>
                <a:effectLst/>
              </a:rPr>
              <a:t>Central US, Northeast US, and southeast should consider transferral to online channels for a duration to help with customer onboarding and acquisition to boost reseller channel. e.g., if retail outlets have no stock online </a:t>
            </a:r>
            <a:r>
              <a:rPr lang="en-GB" sz="1200" dirty="0">
                <a:solidFill>
                  <a:srgbClr val="1F2937"/>
                </a:solidFill>
              </a:rPr>
              <a:t>then</a:t>
            </a:r>
            <a:r>
              <a:rPr lang="en-GB" sz="1200" b="0" i="0" dirty="0">
                <a:solidFill>
                  <a:srgbClr val="1F2937"/>
                </a:solidFill>
                <a:effectLst/>
              </a:rPr>
              <a:t> customers can buy via distribution stores.</a:t>
            </a:r>
          </a:p>
          <a:p>
            <a:pPr algn="ctr"/>
            <a:endParaRPr lang="en-US" b="1" dirty="0"/>
          </a:p>
        </p:txBody>
      </p:sp>
      <p:sp>
        <p:nvSpPr>
          <p:cNvPr id="28" name="Speech Bubble: Rectangle 27">
            <a:extLst>
              <a:ext uri="{FF2B5EF4-FFF2-40B4-BE49-F238E27FC236}">
                <a16:creationId xmlns:a16="http://schemas.microsoft.com/office/drawing/2014/main" id="{C09A7B66-286A-EB2B-A1C8-379DE5B44B59}"/>
              </a:ext>
            </a:extLst>
          </p:cNvPr>
          <p:cNvSpPr/>
          <p:nvPr/>
        </p:nvSpPr>
        <p:spPr>
          <a:xfrm>
            <a:off x="7976344" y="639695"/>
            <a:ext cx="4001693" cy="2649606"/>
          </a:xfrm>
          <a:prstGeom prst="wedgeRectCallout">
            <a:avLst>
              <a:gd name="adj1" fmla="val -95900"/>
              <a:gd name="adj2" fmla="val -307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Improved commitment to the Reseller </a:t>
            </a:r>
            <a:r>
              <a:rPr lang="en-US" sz="1200" b="1" dirty="0"/>
              <a:t>E-Bicycle market</a:t>
            </a:r>
            <a:r>
              <a:rPr lang="en-US" sz="1200" dirty="0"/>
              <a:t>. Reseller regions such as Central US Northeast US and the southeast US are witnessing a shift in customers’ motive for buying an E-bike from leisure to daily use.</a:t>
            </a:r>
          </a:p>
          <a:p>
            <a:pPr algn="ctr"/>
            <a:r>
              <a:rPr lang="en-US" sz="1200" b="0" i="0" dirty="0">
                <a:solidFill>
                  <a:srgbClr val="454748"/>
                </a:solidFill>
                <a:effectLst/>
              </a:rPr>
              <a:t>With </a:t>
            </a:r>
            <a:r>
              <a:rPr lang="en-US" sz="1200" b="0" i="0" dirty="0">
                <a:solidFill>
                  <a:schemeClr val="tx1">
                    <a:lumMod val="95000"/>
                    <a:lumOff val="5000"/>
                  </a:schemeClr>
                </a:solidFill>
                <a:effectLst/>
              </a:rPr>
              <a:t>increasing demand for zero-emission climates. </a:t>
            </a:r>
            <a:r>
              <a:rPr lang="en-GB" sz="1200" b="0" i="0" dirty="0">
                <a:solidFill>
                  <a:schemeClr val="tx1">
                    <a:lumMod val="95000"/>
                    <a:lumOff val="5000"/>
                  </a:schemeClr>
                </a:solidFill>
                <a:effectLst/>
              </a:rPr>
              <a:t>The e-bike market is tipped to generate around 53.5 billion U.S. dollars in revenue by 2027, with a compound annual growth rate of around 12.27 percent between 2016 and 2027.</a:t>
            </a:r>
            <a:r>
              <a:rPr lang="en-US" sz="1200" dirty="0"/>
              <a:t>Prospective innovation for the future.</a:t>
            </a:r>
          </a:p>
          <a:p>
            <a:pPr algn="ctr"/>
            <a:endParaRPr lang="en-US" dirty="0">
              <a:solidFill>
                <a:schemeClr val="tx1">
                  <a:lumMod val="95000"/>
                  <a:lumOff val="5000"/>
                </a:schemeClr>
              </a:solidFill>
            </a:endParaRPr>
          </a:p>
        </p:txBody>
      </p:sp>
      <p:sp>
        <p:nvSpPr>
          <p:cNvPr id="34" name="Oval 33">
            <a:extLst>
              <a:ext uri="{FF2B5EF4-FFF2-40B4-BE49-F238E27FC236}">
                <a16:creationId xmlns:a16="http://schemas.microsoft.com/office/drawing/2014/main" id="{F08CFCAD-FF9B-F30F-9C56-B89FDA8A0D09}"/>
              </a:ext>
            </a:extLst>
          </p:cNvPr>
          <p:cNvSpPr/>
          <p:nvPr/>
        </p:nvSpPr>
        <p:spPr>
          <a:xfrm>
            <a:off x="228600" y="70597"/>
            <a:ext cx="604793"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7</a:t>
            </a:r>
          </a:p>
        </p:txBody>
      </p:sp>
      <p:sp>
        <p:nvSpPr>
          <p:cNvPr id="35" name="TextBox 34">
            <a:extLst>
              <a:ext uri="{FF2B5EF4-FFF2-40B4-BE49-F238E27FC236}">
                <a16:creationId xmlns:a16="http://schemas.microsoft.com/office/drawing/2014/main" id="{6CC406C4-877E-CDEB-C88C-0A49B5D32F70}"/>
              </a:ext>
            </a:extLst>
          </p:cNvPr>
          <p:cNvSpPr txBox="1"/>
          <p:nvPr/>
        </p:nvSpPr>
        <p:spPr>
          <a:xfrm>
            <a:off x="1252182" y="-24272"/>
            <a:ext cx="3094531" cy="646331"/>
          </a:xfrm>
          <a:prstGeom prst="rect">
            <a:avLst/>
          </a:prstGeom>
          <a:noFill/>
        </p:spPr>
        <p:txBody>
          <a:bodyPr wrap="square" rtlCol="0">
            <a:spAutoFit/>
          </a:bodyPr>
          <a:lstStyle/>
          <a:p>
            <a:r>
              <a:rPr lang="en-US" sz="3600" b="1" dirty="0">
                <a:solidFill>
                  <a:schemeClr val="bg1">
                    <a:lumMod val="50000"/>
                  </a:schemeClr>
                </a:solidFill>
              </a:rPr>
              <a:t>AHG </a:t>
            </a:r>
            <a:r>
              <a:rPr lang="en-US" sz="3600" b="1" dirty="0">
                <a:solidFill>
                  <a:srgbClr val="FF0000"/>
                </a:solidFill>
              </a:rPr>
              <a:t>Strategy</a:t>
            </a:r>
          </a:p>
        </p:txBody>
      </p:sp>
      <p:sp>
        <p:nvSpPr>
          <p:cNvPr id="4" name="Speech Bubble: Rectangle 3">
            <a:extLst>
              <a:ext uri="{FF2B5EF4-FFF2-40B4-BE49-F238E27FC236}">
                <a16:creationId xmlns:a16="http://schemas.microsoft.com/office/drawing/2014/main" id="{441D1DE3-20E6-72D2-5059-9B0E998503E5}"/>
              </a:ext>
            </a:extLst>
          </p:cNvPr>
          <p:cNvSpPr/>
          <p:nvPr/>
        </p:nvSpPr>
        <p:spPr>
          <a:xfrm>
            <a:off x="3124708" y="3813064"/>
            <a:ext cx="4553964" cy="2898476"/>
          </a:xfrm>
          <a:prstGeom prst="wedgeRectCallout">
            <a:avLst>
              <a:gd name="adj1" fmla="val -628"/>
              <a:gd name="adj2" fmla="val -93027"/>
            </a:avLst>
          </a:prstGeom>
        </p:spPr>
        <p:style>
          <a:lnRef idx="2">
            <a:schemeClr val="accent6"/>
          </a:lnRef>
          <a:fillRef idx="1">
            <a:schemeClr val="lt1"/>
          </a:fillRef>
          <a:effectRef idx="0">
            <a:schemeClr val="accent6"/>
          </a:effectRef>
          <a:fontRef idx="minor">
            <a:schemeClr val="dk1"/>
          </a:fontRef>
        </p:style>
        <p:txBody>
          <a:bodyPr rtlCol="0" anchor="ctr"/>
          <a:lstStyle/>
          <a:p>
            <a:r>
              <a:rPr lang="en-GB" sz="1400" b="1" dirty="0"/>
              <a:t>AHG should consider discontinuing business with the reseller channel</a:t>
            </a:r>
            <a:r>
              <a:rPr lang="en-GB" sz="1400" dirty="0"/>
              <a:t>. </a:t>
            </a:r>
            <a:r>
              <a:rPr lang="en-GB" sz="1200" dirty="0"/>
              <a:t>With $81k total revenue and COGS at $82k,</a:t>
            </a:r>
            <a:r>
              <a:rPr lang="en-GB" sz="1200" b="0" i="0" dirty="0">
                <a:solidFill>
                  <a:srgbClr val="404040"/>
                </a:solidFill>
                <a:effectLst/>
              </a:rPr>
              <a:t> and a negative profit of ($1,788).</a:t>
            </a:r>
          </a:p>
          <a:p>
            <a:r>
              <a:rPr lang="en-GB" sz="1200" b="0" i="0" dirty="0">
                <a:solidFill>
                  <a:srgbClr val="222222"/>
                </a:solidFill>
                <a:effectLst/>
              </a:rPr>
              <a:t>This can occur if your sales increase comes from higher sales of low-margin items while you suffer a decrease in sales of high-margin products. Even during good times, it’s important to track your sales by margins, territory, distribution channel, and sales rep to spot trends that might lead to problems.</a:t>
            </a:r>
            <a:r>
              <a:rPr lang="en-GB" sz="1200" b="0" i="0" dirty="0">
                <a:solidFill>
                  <a:srgbClr val="404040"/>
                </a:solidFill>
                <a:effectLst/>
              </a:rPr>
              <a:t> If your profit margins aren’t rising, chances are your company isn’t thriving. Thus, AHG should close the Reseller channel till a better strategy </a:t>
            </a:r>
            <a:r>
              <a:rPr lang="en-GB" sz="1200" dirty="0">
                <a:solidFill>
                  <a:srgbClr val="404040"/>
                </a:solidFill>
              </a:rPr>
              <a:t>for cash flow is available.</a:t>
            </a:r>
            <a:endParaRPr lang="en-GB" sz="1200" dirty="0"/>
          </a:p>
          <a:p>
            <a:pPr algn="ctr"/>
            <a:endParaRPr lang="en-GB" dirty="0"/>
          </a:p>
        </p:txBody>
      </p:sp>
    </p:spTree>
    <p:extLst>
      <p:ext uri="{BB962C8B-B14F-4D97-AF65-F5344CB8AC3E}">
        <p14:creationId xmlns:p14="http://schemas.microsoft.com/office/powerpoint/2010/main" val="3904912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6970A6-0C18-4945-CAAA-F81D06B8D684}"/>
              </a:ext>
            </a:extLst>
          </p:cNvPr>
          <p:cNvPicPr>
            <a:picLocks noChangeAspect="1"/>
          </p:cNvPicPr>
          <p:nvPr/>
        </p:nvPicPr>
        <p:blipFill>
          <a:blip r:embed="rId2">
            <a:alphaModFix amt="5000"/>
          </a:blip>
          <a:stretch>
            <a:fillRect/>
          </a:stretch>
        </p:blipFill>
        <p:spPr>
          <a:xfrm>
            <a:off x="273217" y="290920"/>
            <a:ext cx="11604458" cy="5943193"/>
          </a:xfrm>
          <a:prstGeom prst="rect">
            <a:avLst/>
          </a:prstGeom>
        </p:spPr>
      </p:pic>
      <p:grpSp>
        <p:nvGrpSpPr>
          <p:cNvPr id="7" name="Group 6">
            <a:extLst>
              <a:ext uri="{FF2B5EF4-FFF2-40B4-BE49-F238E27FC236}">
                <a16:creationId xmlns:a16="http://schemas.microsoft.com/office/drawing/2014/main" id="{7B7D6DEC-66E8-AA64-2F42-BFC4A24371C5}"/>
              </a:ext>
            </a:extLst>
          </p:cNvPr>
          <p:cNvGrpSpPr/>
          <p:nvPr/>
        </p:nvGrpSpPr>
        <p:grpSpPr>
          <a:xfrm>
            <a:off x="11469629" y="70597"/>
            <a:ext cx="727962" cy="868538"/>
            <a:chOff x="11464038" y="33830"/>
            <a:chExt cx="661737" cy="836394"/>
          </a:xfrm>
        </p:grpSpPr>
        <p:pic>
          <p:nvPicPr>
            <p:cNvPr id="8" name="Picture 7">
              <a:extLst>
                <a:ext uri="{FF2B5EF4-FFF2-40B4-BE49-F238E27FC236}">
                  <a16:creationId xmlns:a16="http://schemas.microsoft.com/office/drawing/2014/main" id="{7DD7101F-A243-B0C7-396B-859B506B16F0}"/>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7B16D830-66F1-BEFC-E3AE-383683976838}"/>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0" name="TextBox 9">
            <a:extLst>
              <a:ext uri="{FF2B5EF4-FFF2-40B4-BE49-F238E27FC236}">
                <a16:creationId xmlns:a16="http://schemas.microsoft.com/office/drawing/2014/main" id="{19FF719F-0420-B1CD-926A-F04C7C81E638}"/>
              </a:ext>
            </a:extLst>
          </p:cNvPr>
          <p:cNvSpPr txBox="1"/>
          <p:nvPr/>
        </p:nvSpPr>
        <p:spPr>
          <a:xfrm>
            <a:off x="126925" y="25756"/>
            <a:ext cx="4386474" cy="707886"/>
          </a:xfrm>
          <a:prstGeom prst="rect">
            <a:avLst/>
          </a:prstGeom>
          <a:noFill/>
        </p:spPr>
        <p:txBody>
          <a:bodyPr wrap="square" rtlCol="0">
            <a:spAutoFit/>
          </a:bodyPr>
          <a:lstStyle/>
          <a:p>
            <a:r>
              <a:rPr lang="en-US" sz="4000" b="1" dirty="0">
                <a:solidFill>
                  <a:schemeClr val="bg1">
                    <a:lumMod val="50000"/>
                  </a:schemeClr>
                </a:solidFill>
              </a:rPr>
              <a:t>Table of Contents</a:t>
            </a:r>
          </a:p>
        </p:txBody>
      </p:sp>
      <p:pic>
        <p:nvPicPr>
          <p:cNvPr id="12" name="Picture 11">
            <a:extLst>
              <a:ext uri="{FF2B5EF4-FFF2-40B4-BE49-F238E27FC236}">
                <a16:creationId xmlns:a16="http://schemas.microsoft.com/office/drawing/2014/main" id="{DFAC5DFE-1A02-131A-883E-60A900760140}"/>
              </a:ext>
            </a:extLst>
          </p:cNvPr>
          <p:cNvPicPr>
            <a:picLocks noChangeAspect="1"/>
          </p:cNvPicPr>
          <p:nvPr/>
        </p:nvPicPr>
        <p:blipFill>
          <a:blip r:embed="rId4"/>
          <a:stretch>
            <a:fillRect/>
          </a:stretch>
        </p:blipFill>
        <p:spPr>
          <a:xfrm>
            <a:off x="5514128" y="1987826"/>
            <a:ext cx="6583036" cy="3932923"/>
          </a:xfrm>
          <a:prstGeom prst="rect">
            <a:avLst/>
          </a:prstGeom>
          <a:ln>
            <a:noFill/>
          </a:ln>
          <a:effectLst>
            <a:softEdge rad="112500"/>
          </a:effectLst>
        </p:spPr>
      </p:pic>
      <p:sp>
        <p:nvSpPr>
          <p:cNvPr id="13" name="TextBox 12">
            <a:extLst>
              <a:ext uri="{FF2B5EF4-FFF2-40B4-BE49-F238E27FC236}">
                <a16:creationId xmlns:a16="http://schemas.microsoft.com/office/drawing/2014/main" id="{C041E61C-5F73-C3CF-3421-3D3D37B7C315}"/>
              </a:ext>
            </a:extLst>
          </p:cNvPr>
          <p:cNvSpPr txBox="1"/>
          <p:nvPr/>
        </p:nvSpPr>
        <p:spPr>
          <a:xfrm>
            <a:off x="1296537" y="5920749"/>
            <a:ext cx="10173092" cy="646331"/>
          </a:xfrm>
          <a:prstGeom prst="rect">
            <a:avLst/>
          </a:prstGeom>
          <a:noFill/>
        </p:spPr>
        <p:txBody>
          <a:bodyPr wrap="square" rtlCol="0">
            <a:spAutoFit/>
          </a:bodyPr>
          <a:lstStyle/>
          <a:p>
            <a:r>
              <a:rPr lang="en-US" sz="3600" b="1" dirty="0"/>
              <a:t>Conclusion, recommendation &amp; Acknowledgements</a:t>
            </a:r>
          </a:p>
        </p:txBody>
      </p:sp>
      <p:sp>
        <p:nvSpPr>
          <p:cNvPr id="14" name="Oval 13">
            <a:extLst>
              <a:ext uri="{FF2B5EF4-FFF2-40B4-BE49-F238E27FC236}">
                <a16:creationId xmlns:a16="http://schemas.microsoft.com/office/drawing/2014/main" id="{83AD6502-2525-CF10-4A5D-5BF6C4401F24}"/>
              </a:ext>
            </a:extLst>
          </p:cNvPr>
          <p:cNvSpPr/>
          <p:nvPr/>
        </p:nvSpPr>
        <p:spPr>
          <a:xfrm>
            <a:off x="273217" y="5993874"/>
            <a:ext cx="791570" cy="573206"/>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solidFill>
                  <a:srgbClr val="000000"/>
                </a:solidFill>
              </a:rPr>
              <a:t>8</a:t>
            </a:r>
          </a:p>
        </p:txBody>
      </p:sp>
    </p:spTree>
    <p:extLst>
      <p:ext uri="{BB962C8B-B14F-4D97-AF65-F5344CB8AC3E}">
        <p14:creationId xmlns:p14="http://schemas.microsoft.com/office/powerpoint/2010/main" val="907415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70C6F3-BE05-D56D-C6AD-F4BD225A9DC6}"/>
              </a:ext>
            </a:extLst>
          </p:cNvPr>
          <p:cNvSpPr txBox="1"/>
          <p:nvPr/>
        </p:nvSpPr>
        <p:spPr>
          <a:xfrm>
            <a:off x="3496733" y="0"/>
            <a:ext cx="3024809" cy="830997"/>
          </a:xfrm>
          <a:prstGeom prst="rect">
            <a:avLst/>
          </a:prstGeom>
          <a:noFill/>
        </p:spPr>
        <p:txBody>
          <a:bodyPr wrap="square" rtlCol="0">
            <a:spAutoFit/>
          </a:bodyPr>
          <a:lstStyle/>
          <a:p>
            <a:r>
              <a:rPr lang="en-US" sz="4800" b="1" dirty="0">
                <a:solidFill>
                  <a:schemeClr val="bg1">
                    <a:lumMod val="50000"/>
                  </a:schemeClr>
                </a:solidFill>
              </a:rPr>
              <a:t>Conclusion</a:t>
            </a:r>
          </a:p>
        </p:txBody>
      </p:sp>
      <p:sp>
        <p:nvSpPr>
          <p:cNvPr id="5" name="TextBox 4">
            <a:extLst>
              <a:ext uri="{FF2B5EF4-FFF2-40B4-BE49-F238E27FC236}">
                <a16:creationId xmlns:a16="http://schemas.microsoft.com/office/drawing/2014/main" id="{F5681874-F180-13FA-655D-F93FED052044}"/>
              </a:ext>
            </a:extLst>
          </p:cNvPr>
          <p:cNvSpPr txBox="1"/>
          <p:nvPr/>
        </p:nvSpPr>
        <p:spPr>
          <a:xfrm>
            <a:off x="129922" y="699764"/>
            <a:ext cx="12192000" cy="815607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is a clear drift, between May 2013 and July 2013, the number of Online transactions increased significantly by 370%.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report discloses that while the reseller sales had a significant increase in overall revenue from 2011 to 214, the Online segment surpassed reseller sales first ever in 1 Quarter of 2014.</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a:t>
            </a:r>
            <a:r>
              <a:rPr lang="en-US" sz="1600" b="1" dirty="0"/>
              <a:t>Clothing and Accessories </a:t>
            </a:r>
            <a:r>
              <a:rPr lang="en-US" sz="1600" dirty="0"/>
              <a:t>segments were both introduced in May 2013, these segments had a significant shift from reseller sales to Online sales.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Total reseller revenue of the bike segment represents 73.40% of Bike sales with a negative profit.  These were a result of the reseller segment of Touring bikes and Road bikes experiencing a negative profit of £1.7Million.</a:t>
            </a:r>
          </a:p>
          <a:p>
            <a:pPr marL="285750" indent="-285750">
              <a:buFont typeface="Arial" panose="020B0604020202020204" pitchFamily="34" charset="0"/>
              <a:buChar char="•"/>
            </a:pPr>
            <a:r>
              <a:rPr lang="en-US" sz="1600" dirty="0"/>
              <a:t>The </a:t>
            </a:r>
            <a:r>
              <a:rPr lang="en-US" sz="1600" b="1" dirty="0"/>
              <a:t>Reseller channel </a:t>
            </a:r>
            <a:r>
              <a:rPr lang="en-US" sz="1600" dirty="0"/>
              <a:t>for Central US, Northeast US, and  Southeast Market decelerate the growth and frightful Online sales.</a:t>
            </a:r>
          </a:p>
          <a:p>
            <a:r>
              <a:rPr lang="en-US" sz="1600" dirty="0"/>
              <a:t>      The focal point for AHG should be on Gift cards and Discount offers to boost the online segment for the reseller channels.</a:t>
            </a:r>
          </a:p>
          <a:p>
            <a:endParaRPr lang="en-US" sz="1600" dirty="0"/>
          </a:p>
          <a:p>
            <a:pPr marL="285750" indent="-285750">
              <a:buFont typeface="Arial" panose="020B0604020202020204" pitchFamily="34" charset="0"/>
              <a:buChar char="•"/>
            </a:pPr>
            <a:r>
              <a:rPr lang="en-US" sz="1600" b="1" dirty="0"/>
              <a:t> Shipping cost</a:t>
            </a:r>
            <a:r>
              <a:rPr lang="en-US" sz="1600" dirty="0"/>
              <a:t>:</a:t>
            </a:r>
            <a:r>
              <a:rPr lang="en-US" sz="1600" b="1" dirty="0"/>
              <a:t> </a:t>
            </a:r>
            <a:r>
              <a:rPr lang="en-US" sz="1600" b="1" i="0" dirty="0">
                <a:solidFill>
                  <a:srgbClr val="252423"/>
                </a:solidFill>
                <a:effectLst/>
                <a:latin typeface="Segoe UI" panose="020B0502040204020203" pitchFamily="34" charset="0"/>
              </a:rPr>
              <a:t>﻿</a:t>
            </a:r>
            <a:r>
              <a:rPr lang="en-US" sz="1400" i="0" dirty="0">
                <a:solidFill>
                  <a:srgbClr val="252423"/>
                </a:solidFill>
                <a:effectLst/>
                <a:latin typeface="Segoe UI" panose="020B0502040204020203" pitchFamily="34" charset="0"/>
              </a:rPr>
              <a:t>At</a:t>
            </a:r>
            <a:r>
              <a:rPr lang="en-US" sz="1400" b="0" i="0" dirty="0">
                <a:solidFill>
                  <a:srgbClr val="252423"/>
                </a:solidFill>
                <a:effectLst/>
                <a:latin typeface="Segoe UI" panose="020B0502040204020203" pitchFamily="34" charset="0"/>
              </a:rPr>
              <a:t> 23,815.75, OVERNIGHT J-FAST had the highest  Ship rate and was 923.65% higher than XRQ – Truck Ground, which had the lowest Total Ship Base at 2,326.55. </a:t>
            </a:r>
            <a:r>
              <a:rPr lang="en-US" sz="1400" dirty="0"/>
              <a:t>AHG should consider carrying out consolidated freight shipments and negotiate to build a better relationship with other</a:t>
            </a:r>
          </a:p>
          <a:p>
            <a:r>
              <a:rPr lang="en-US" sz="1400" dirty="0"/>
              <a:t>      carriers so they can obtain discounts and reduce costs.</a:t>
            </a:r>
          </a:p>
          <a:p>
            <a:endParaRPr lang="en-US" sz="1600" dirty="0"/>
          </a:p>
          <a:p>
            <a:pPr marL="285750" indent="-285750">
              <a:buFont typeface="Arial" panose="020B0604020202020204" pitchFamily="34" charset="0"/>
              <a:buChar char="•"/>
            </a:pPr>
            <a:r>
              <a:rPr lang="en-US" sz="1600" b="1" i="0" dirty="0">
                <a:solidFill>
                  <a:srgbClr val="252423"/>
                </a:solidFill>
                <a:effectLst/>
              </a:rPr>
              <a:t>Late Delivery </a:t>
            </a:r>
            <a:r>
              <a:rPr lang="en-US" sz="1600" b="0" i="0" dirty="0">
                <a:solidFill>
                  <a:srgbClr val="252423"/>
                </a:solidFill>
                <a:effectLst/>
              </a:rPr>
              <a:t>diverged the most when the Vendor was Jeff's Sporting Goods when late Delivery was 7,850 higher than Early Delivery.﻿ </a:t>
            </a:r>
            <a:r>
              <a:rPr lang="en-US" sz="1600" dirty="0"/>
              <a:t>AHG should reconsider doing business with vendors with late delivery status.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relation to the </a:t>
            </a:r>
            <a:r>
              <a:rPr lang="en-US" sz="1600" b="1" dirty="0"/>
              <a:t>Market Basket Analysis</a:t>
            </a:r>
            <a:r>
              <a:rPr lang="en-US" sz="1600" dirty="0"/>
              <a:t>, The product that should be sold together to boost profitability is the following</a:t>
            </a:r>
          </a:p>
          <a:p>
            <a:r>
              <a:rPr lang="en-US" sz="1600" dirty="0"/>
              <a:t>	MTT with Mountain tire/Finder set/Water bottle and water bottle cage.</a:t>
            </a:r>
          </a:p>
          <a:p>
            <a:r>
              <a:rPr lang="en-US" sz="1600" dirty="0"/>
              <a:t>	Helmet with Long sleeve/Bike wash/Full Hand gloves.</a:t>
            </a:r>
          </a:p>
          <a:p>
            <a:r>
              <a:rPr lang="en-US" sz="1600" dirty="0"/>
              <a:t>	</a:t>
            </a:r>
          </a:p>
          <a:p>
            <a:r>
              <a:rPr lang="en-US" sz="1800"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7" name="Group 6">
            <a:extLst>
              <a:ext uri="{FF2B5EF4-FFF2-40B4-BE49-F238E27FC236}">
                <a16:creationId xmlns:a16="http://schemas.microsoft.com/office/drawing/2014/main" id="{E8F1B461-702C-B660-A907-86E5A497AD11}"/>
              </a:ext>
            </a:extLst>
          </p:cNvPr>
          <p:cNvGrpSpPr/>
          <p:nvPr/>
        </p:nvGrpSpPr>
        <p:grpSpPr>
          <a:xfrm>
            <a:off x="11593960" y="28867"/>
            <a:ext cx="727962" cy="868538"/>
            <a:chOff x="11464038" y="33830"/>
            <a:chExt cx="661737" cy="836394"/>
          </a:xfrm>
        </p:grpSpPr>
        <p:pic>
          <p:nvPicPr>
            <p:cNvPr id="8" name="Picture 7">
              <a:extLst>
                <a:ext uri="{FF2B5EF4-FFF2-40B4-BE49-F238E27FC236}">
                  <a16:creationId xmlns:a16="http://schemas.microsoft.com/office/drawing/2014/main" id="{9150DC26-2C0C-4AEE-31F2-D1730B751F60}"/>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16DDA3EF-046F-5D04-9C02-18C2FD510B8B}"/>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10" name="Oval 9">
            <a:extLst>
              <a:ext uri="{FF2B5EF4-FFF2-40B4-BE49-F238E27FC236}">
                <a16:creationId xmlns:a16="http://schemas.microsoft.com/office/drawing/2014/main" id="{C0CDC1C8-F8F9-0F65-DF1D-AEE111465329}"/>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8</a:t>
            </a:r>
          </a:p>
        </p:txBody>
      </p:sp>
    </p:spTree>
    <p:extLst>
      <p:ext uri="{BB962C8B-B14F-4D97-AF65-F5344CB8AC3E}">
        <p14:creationId xmlns:p14="http://schemas.microsoft.com/office/powerpoint/2010/main" val="649498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92517-B3FB-63B4-8605-68D4AB2051B6}"/>
              </a:ext>
            </a:extLst>
          </p:cNvPr>
          <p:cNvSpPr txBox="1"/>
          <p:nvPr/>
        </p:nvSpPr>
        <p:spPr>
          <a:xfrm>
            <a:off x="3759199" y="-65429"/>
            <a:ext cx="4935539" cy="830997"/>
          </a:xfrm>
          <a:prstGeom prst="rect">
            <a:avLst/>
          </a:prstGeom>
          <a:noFill/>
        </p:spPr>
        <p:txBody>
          <a:bodyPr wrap="square" rtlCol="0">
            <a:spAutoFit/>
          </a:bodyPr>
          <a:lstStyle/>
          <a:p>
            <a:r>
              <a:rPr lang="en-US" sz="4800" b="1" dirty="0">
                <a:solidFill>
                  <a:schemeClr val="bg1">
                    <a:lumMod val="50000"/>
                  </a:schemeClr>
                </a:solidFill>
              </a:rPr>
              <a:t>Recommendations</a:t>
            </a:r>
          </a:p>
        </p:txBody>
      </p:sp>
      <p:pic>
        <p:nvPicPr>
          <p:cNvPr id="5" name="Picture 4">
            <a:extLst>
              <a:ext uri="{FF2B5EF4-FFF2-40B4-BE49-F238E27FC236}">
                <a16:creationId xmlns:a16="http://schemas.microsoft.com/office/drawing/2014/main" id="{A08576EF-F007-525F-D86F-2DE92D74B673}"/>
              </a:ext>
            </a:extLst>
          </p:cNvPr>
          <p:cNvPicPr>
            <a:picLocks noChangeAspect="1"/>
          </p:cNvPicPr>
          <p:nvPr/>
        </p:nvPicPr>
        <p:blipFill>
          <a:blip r:embed="rId2">
            <a:alphaModFix amt="5000"/>
          </a:blip>
          <a:stretch>
            <a:fillRect/>
          </a:stretch>
        </p:blipFill>
        <p:spPr>
          <a:xfrm>
            <a:off x="0" y="952501"/>
            <a:ext cx="12049125" cy="5318141"/>
          </a:xfrm>
          <a:prstGeom prst="rect">
            <a:avLst/>
          </a:prstGeom>
        </p:spPr>
      </p:pic>
      <p:sp>
        <p:nvSpPr>
          <p:cNvPr id="3" name="TextBox 2">
            <a:extLst>
              <a:ext uri="{FF2B5EF4-FFF2-40B4-BE49-F238E27FC236}">
                <a16:creationId xmlns:a16="http://schemas.microsoft.com/office/drawing/2014/main" id="{EFFF6A5F-7331-8703-B1FD-7B27D3ADC2F2}"/>
              </a:ext>
            </a:extLst>
          </p:cNvPr>
          <p:cNvSpPr txBox="1"/>
          <p:nvPr/>
        </p:nvSpPr>
        <p:spPr>
          <a:xfrm>
            <a:off x="251716" y="723901"/>
            <a:ext cx="11706225" cy="6586418"/>
          </a:xfrm>
          <a:prstGeom prst="rect">
            <a:avLst/>
          </a:prstGeom>
          <a:noFill/>
        </p:spPr>
        <p:txBody>
          <a:bodyPr wrap="square" rtlCol="0">
            <a:spAutoFit/>
          </a:bodyPr>
          <a:lstStyle/>
          <a:p>
            <a:pPr marL="285750" indent="-285750">
              <a:buFont typeface="Arial" panose="020B0604020202020204" pitchFamily="34" charset="0"/>
              <a:buChar char="•"/>
            </a:pPr>
            <a:r>
              <a:rPr lang="en-GB" sz="1600" b="0" i="0" dirty="0">
                <a:solidFill>
                  <a:srgbClr val="252423"/>
                </a:solidFill>
                <a:effectLst/>
              </a:rPr>
              <a:t>Revenue for resellers started trending up, resulting in a 1,733.02% increase between April 2011 and April 2014. AHG should launch the Online Components Category market and cross-selling will increase sales.</a:t>
            </a:r>
          </a:p>
          <a:p>
            <a:endParaRPr lang="en-GB" sz="1600" b="0" i="0" dirty="0">
              <a:solidFill>
                <a:srgbClr val="252423"/>
              </a:solidFill>
              <a:effectLst/>
            </a:endParaRPr>
          </a:p>
          <a:p>
            <a:pPr marL="285750" indent="-285750">
              <a:buFont typeface="Arial" panose="020B0604020202020204" pitchFamily="34" charset="0"/>
              <a:buChar char="•"/>
            </a:pPr>
            <a:r>
              <a:rPr lang="en-GB" sz="1600" b="1" i="0" dirty="0">
                <a:solidFill>
                  <a:srgbClr val="3E3E3E"/>
                </a:solidFill>
                <a:effectLst/>
              </a:rPr>
              <a:t>To fully minimize scrap and waste</a:t>
            </a:r>
            <a:r>
              <a:rPr lang="en-GB" sz="1600" b="0" i="0" dirty="0">
                <a:solidFill>
                  <a:srgbClr val="3E3E3E"/>
                </a:solidFill>
                <a:effectLst/>
              </a:rPr>
              <a:t>, processes must be streamlined from end to end, beginning with the initial sales contact through the final delivery of the order. Mistakes or inefficiencies at any phase can result in unnecessary waste. AHG should Robust process control measures for identifying the causes of defects, ensuring adherence to design specifications</a:t>
            </a:r>
            <a:endParaRPr lang="en-GB" sz="1600" b="0" i="0" dirty="0">
              <a:solidFill>
                <a:srgbClr val="252423"/>
              </a:solidFill>
              <a:effectLst/>
            </a:endParaRP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US" sz="1600" b="0" i="0" dirty="0">
                <a:solidFill>
                  <a:srgbClr val="000000"/>
                </a:solidFill>
                <a:effectLst/>
              </a:rPr>
              <a:t>OVERNIGHT J-FAST had the </a:t>
            </a:r>
            <a:r>
              <a:rPr lang="en-US" sz="1600" b="1" i="0" dirty="0">
                <a:solidFill>
                  <a:srgbClr val="000000"/>
                </a:solidFill>
                <a:effectLst/>
              </a:rPr>
              <a:t>highest  Ship rate</a:t>
            </a:r>
            <a:r>
              <a:rPr lang="en-US" sz="1600" b="0" i="0" dirty="0">
                <a:solidFill>
                  <a:srgbClr val="000000"/>
                </a:solidFill>
                <a:effectLst/>
              </a:rPr>
              <a:t>. AHG should focus on </a:t>
            </a:r>
            <a:r>
              <a:rPr lang="en-GB" sz="1600" b="0" i="0" dirty="0">
                <a:solidFill>
                  <a:srgbClr val="000000"/>
                </a:solidFill>
                <a:effectLst/>
              </a:rPr>
              <a:t>companies that offer cheaper and quality services like XRQ Truck Ground, they offer exclusive discounts on your port charges and besides carrying out all the documentation processes, allowing AHG time to focus on its core business.</a:t>
            </a:r>
          </a:p>
          <a:p>
            <a:pPr marL="285750" indent="-285750">
              <a:buFont typeface="Arial" panose="020B0604020202020204" pitchFamily="34" charset="0"/>
              <a:buChar char="•"/>
            </a:pPr>
            <a:endParaRPr lang="en-GB" sz="1600" dirty="0">
              <a:solidFill>
                <a:srgbClr val="000000"/>
              </a:solidFill>
            </a:endParaRPr>
          </a:p>
          <a:p>
            <a:pPr marL="285750" indent="-285750">
              <a:buFont typeface="Arial" panose="020B0604020202020204" pitchFamily="34" charset="0"/>
              <a:buChar char="•"/>
            </a:pPr>
            <a:r>
              <a:rPr lang="en-GB" sz="1600" b="1" dirty="0">
                <a:solidFill>
                  <a:srgbClr val="000000"/>
                </a:solidFill>
              </a:rPr>
              <a:t>Days Delay Delivery: </a:t>
            </a:r>
            <a:r>
              <a:rPr lang="en-GB" sz="1600" dirty="0">
                <a:solidFill>
                  <a:srgbClr val="000000"/>
                </a:solidFill>
              </a:rPr>
              <a:t>31% of work orders are Late; </a:t>
            </a:r>
            <a:r>
              <a:rPr lang="en-GB" sz="1600" b="0" i="0" dirty="0">
                <a:solidFill>
                  <a:srgbClr val="000000"/>
                </a:solidFill>
                <a:effectLst/>
              </a:rPr>
              <a:t>Turns out technology can provide a solution even in dire cases. </a:t>
            </a:r>
            <a:r>
              <a:rPr lang="en-GB" sz="1600" dirty="0">
                <a:solidFill>
                  <a:srgbClr val="000000"/>
                </a:solidFill>
              </a:rPr>
              <a:t>AHG should consider</a:t>
            </a:r>
            <a:r>
              <a:rPr lang="en-GB" sz="1600" b="0" i="0" dirty="0">
                <a:solidFill>
                  <a:srgbClr val="000000"/>
                </a:solidFill>
                <a:effectLst/>
              </a:rPr>
              <a:t> web-based tracking, courier companies can locate and dispatch the nearest driver to the vehicle experiencing issues and relay all necessary packages to the end destination on time and in priority sequence.</a:t>
            </a:r>
          </a:p>
          <a:p>
            <a:pPr marL="285750" indent="-285750">
              <a:buFont typeface="Arial" panose="020B0604020202020204" pitchFamily="34" charset="0"/>
              <a:buChar char="•"/>
            </a:pPr>
            <a:endParaRPr lang="en-GB" sz="1600" b="0" i="0" dirty="0">
              <a:solidFill>
                <a:srgbClr val="000000"/>
              </a:solidFill>
              <a:effectLst/>
            </a:endParaRPr>
          </a:p>
          <a:p>
            <a:pPr marL="285750" indent="-285750">
              <a:buFont typeface="Arial" panose="020B0604020202020204" pitchFamily="34" charset="0"/>
              <a:buChar char="•"/>
            </a:pPr>
            <a:r>
              <a:rPr lang="en-GB" sz="1600" dirty="0">
                <a:solidFill>
                  <a:srgbClr val="000000"/>
                </a:solidFill>
              </a:rPr>
              <a:t>The minimum price is higher than the average price of Road bikes and MTB. We propose a decrease in prices in order to penetrate the market. </a:t>
            </a:r>
            <a:r>
              <a:rPr lang="en-GB" sz="1600" b="0" i="0" dirty="0">
                <a:solidFill>
                  <a:srgbClr val="000000"/>
                </a:solidFill>
                <a:effectLst/>
              </a:rPr>
              <a:t>Rising prices will cause customers to reject your product or service in </a:t>
            </a:r>
            <a:r>
              <a:rPr lang="en-GB" sz="1600" b="0" i="0" dirty="0" err="1">
                <a:solidFill>
                  <a:srgbClr val="000000"/>
                </a:solidFill>
                <a:effectLst/>
              </a:rPr>
              <a:t>favor</a:t>
            </a:r>
            <a:r>
              <a:rPr lang="en-GB" sz="1600" b="0" i="0" dirty="0">
                <a:solidFill>
                  <a:srgbClr val="000000"/>
                </a:solidFill>
                <a:effectLst/>
              </a:rPr>
              <a:t> of cheaper alternatives. </a:t>
            </a:r>
          </a:p>
          <a:p>
            <a:pPr marL="285750" indent="-285750">
              <a:buFont typeface="Arial" panose="020B0604020202020204" pitchFamily="34" charset="0"/>
              <a:buChar char="•"/>
            </a:pPr>
            <a:endParaRPr lang="en-GB" sz="1600" b="1" i="0" dirty="0">
              <a:solidFill>
                <a:srgbClr val="000000"/>
              </a:solidFill>
              <a:effectLst/>
            </a:endParaRPr>
          </a:p>
          <a:p>
            <a:pPr marL="285750" indent="-285750">
              <a:buFont typeface="Arial" panose="020B0604020202020204" pitchFamily="34" charset="0"/>
              <a:buChar char="•"/>
            </a:pPr>
            <a:r>
              <a:rPr lang="en-US" sz="1600" b="1" i="0" dirty="0">
                <a:solidFill>
                  <a:srgbClr val="252423"/>
                </a:solidFill>
                <a:effectLst/>
              </a:rPr>
              <a:t>Total Budget and Actual Cost </a:t>
            </a:r>
            <a:r>
              <a:rPr lang="en-US" sz="1600" b="0" i="0" dirty="0">
                <a:solidFill>
                  <a:srgbClr val="252423"/>
                </a:solidFill>
                <a:effectLst/>
              </a:rPr>
              <a:t>are positively correlated with each other across </a:t>
            </a:r>
            <a:r>
              <a:rPr lang="en-US" sz="1600" dirty="0">
                <a:solidFill>
                  <a:srgbClr val="252423"/>
                </a:solidFill>
              </a:rPr>
              <a:t>different </a:t>
            </a:r>
            <a:r>
              <a:rPr lang="en-US" sz="1600" b="0" i="0" dirty="0">
                <a:solidFill>
                  <a:srgbClr val="252423"/>
                </a:solidFill>
                <a:effectLst/>
              </a:rPr>
              <a:t>years. AHG should audit the manufacturing process for likely manipulation of expenses or fraudulent disbursements.</a:t>
            </a:r>
            <a:endParaRPr lang="en-US" sz="1600" dirty="0"/>
          </a:p>
          <a:p>
            <a:pPr marL="285750" indent="-285750">
              <a:buFont typeface="Arial" panose="020B0604020202020204" pitchFamily="34" charset="0"/>
              <a:buChar char="•"/>
            </a:pPr>
            <a:endParaRPr lang="en-GB" sz="1600" b="0" i="0" dirty="0">
              <a:solidFill>
                <a:srgbClr val="000000"/>
              </a:solidFill>
              <a:effectLst/>
            </a:endParaRPr>
          </a:p>
          <a:p>
            <a:br>
              <a:rPr lang="en-GB" sz="1600" dirty="0"/>
            </a:br>
            <a:endParaRPr lang="en-GB" sz="1600" dirty="0">
              <a:solidFill>
                <a:srgbClr val="000000"/>
              </a:solidFill>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p:txBody>
      </p:sp>
      <p:grpSp>
        <p:nvGrpSpPr>
          <p:cNvPr id="6" name="Group 5">
            <a:extLst>
              <a:ext uri="{FF2B5EF4-FFF2-40B4-BE49-F238E27FC236}">
                <a16:creationId xmlns:a16="http://schemas.microsoft.com/office/drawing/2014/main" id="{81A691FE-9481-C69B-C120-B6237646AF43}"/>
              </a:ext>
            </a:extLst>
          </p:cNvPr>
          <p:cNvGrpSpPr/>
          <p:nvPr/>
        </p:nvGrpSpPr>
        <p:grpSpPr>
          <a:xfrm>
            <a:off x="11593960" y="28867"/>
            <a:ext cx="727962" cy="868538"/>
            <a:chOff x="11464038" y="33830"/>
            <a:chExt cx="661737" cy="836394"/>
          </a:xfrm>
        </p:grpSpPr>
        <p:pic>
          <p:nvPicPr>
            <p:cNvPr id="7" name="Picture 6">
              <a:extLst>
                <a:ext uri="{FF2B5EF4-FFF2-40B4-BE49-F238E27FC236}">
                  <a16:creationId xmlns:a16="http://schemas.microsoft.com/office/drawing/2014/main" id="{B309BF1E-5F47-9509-4D87-1B47E07F6961}"/>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F049E8B6-4AA2-CBD0-6A72-30256CDF1F77}"/>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9" name="Oval 8">
            <a:extLst>
              <a:ext uri="{FF2B5EF4-FFF2-40B4-BE49-F238E27FC236}">
                <a16:creationId xmlns:a16="http://schemas.microsoft.com/office/drawing/2014/main" id="{2DAA0C65-14FE-F75B-4C9C-DB4E680948D9}"/>
              </a:ext>
            </a:extLst>
          </p:cNvPr>
          <p:cNvSpPr/>
          <p:nvPr/>
        </p:nvSpPr>
        <p:spPr>
          <a:xfrm>
            <a:off x="228600" y="70597"/>
            <a:ext cx="794982" cy="461665"/>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8</a:t>
            </a:r>
          </a:p>
        </p:txBody>
      </p:sp>
    </p:spTree>
    <p:extLst>
      <p:ext uri="{BB962C8B-B14F-4D97-AF65-F5344CB8AC3E}">
        <p14:creationId xmlns:p14="http://schemas.microsoft.com/office/powerpoint/2010/main" val="100647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07324D2-011E-BAAE-A1F6-03BF568E82AF}"/>
              </a:ext>
            </a:extLst>
          </p:cNvPr>
          <p:cNvSpPr txBox="1"/>
          <p:nvPr/>
        </p:nvSpPr>
        <p:spPr>
          <a:xfrm>
            <a:off x="6277955" y="1892111"/>
            <a:ext cx="4452730" cy="369332"/>
          </a:xfrm>
          <a:prstGeom prst="rect">
            <a:avLst/>
          </a:prstGeom>
          <a:noFill/>
        </p:spPr>
        <p:txBody>
          <a:bodyPr wrap="square" rtlCol="0">
            <a:spAutoFit/>
          </a:bodyPr>
          <a:lstStyle/>
          <a:p>
            <a:r>
              <a:rPr lang="en-US" b="1" dirty="0"/>
              <a:t>Product Category Sales &amp; Profit by Channels</a:t>
            </a:r>
          </a:p>
        </p:txBody>
      </p:sp>
      <p:pic>
        <p:nvPicPr>
          <p:cNvPr id="9" name="Picture 8">
            <a:extLst>
              <a:ext uri="{FF2B5EF4-FFF2-40B4-BE49-F238E27FC236}">
                <a16:creationId xmlns:a16="http://schemas.microsoft.com/office/drawing/2014/main" id="{248F02C6-0D4C-7D4C-7E0E-E64EB8F164D9}"/>
              </a:ext>
            </a:extLst>
          </p:cNvPr>
          <p:cNvPicPr>
            <a:picLocks noChangeAspect="1"/>
          </p:cNvPicPr>
          <p:nvPr/>
        </p:nvPicPr>
        <p:blipFill>
          <a:blip r:embed="rId2"/>
          <a:stretch>
            <a:fillRect/>
          </a:stretch>
        </p:blipFill>
        <p:spPr>
          <a:xfrm>
            <a:off x="264694" y="2324082"/>
            <a:ext cx="5273965" cy="1322694"/>
          </a:xfrm>
          <a:prstGeom prst="rect">
            <a:avLst/>
          </a:prstGeom>
        </p:spPr>
      </p:pic>
      <p:sp>
        <p:nvSpPr>
          <p:cNvPr id="11" name="TextBox 10">
            <a:extLst>
              <a:ext uri="{FF2B5EF4-FFF2-40B4-BE49-F238E27FC236}">
                <a16:creationId xmlns:a16="http://schemas.microsoft.com/office/drawing/2014/main" id="{4257C2DA-B3DC-74D3-1526-0C9CFAEB3D2B}"/>
              </a:ext>
            </a:extLst>
          </p:cNvPr>
          <p:cNvSpPr txBox="1"/>
          <p:nvPr/>
        </p:nvSpPr>
        <p:spPr>
          <a:xfrm>
            <a:off x="264694" y="1861333"/>
            <a:ext cx="3949149" cy="400110"/>
          </a:xfrm>
          <a:prstGeom prst="rect">
            <a:avLst/>
          </a:prstGeom>
          <a:noFill/>
        </p:spPr>
        <p:txBody>
          <a:bodyPr wrap="square">
            <a:spAutoFit/>
          </a:bodyPr>
          <a:lstStyle/>
          <a:p>
            <a:r>
              <a:rPr lang="en-US" sz="2000" b="1" dirty="0"/>
              <a:t>Revenue, Cost &amp; Profit by Channels</a:t>
            </a:r>
          </a:p>
        </p:txBody>
      </p:sp>
      <p:sp>
        <p:nvSpPr>
          <p:cNvPr id="14" name="TextBox 13">
            <a:extLst>
              <a:ext uri="{FF2B5EF4-FFF2-40B4-BE49-F238E27FC236}">
                <a16:creationId xmlns:a16="http://schemas.microsoft.com/office/drawing/2014/main" id="{6E7258A9-EA5E-8CF0-B152-622DA34EA27D}"/>
              </a:ext>
            </a:extLst>
          </p:cNvPr>
          <p:cNvSpPr txBox="1"/>
          <p:nvPr/>
        </p:nvSpPr>
        <p:spPr>
          <a:xfrm>
            <a:off x="0" y="5506431"/>
            <a:ext cx="11727773" cy="1477328"/>
          </a:xfrm>
          <a:prstGeom prst="rect">
            <a:avLst/>
          </a:prstGeom>
          <a:noFill/>
        </p:spPr>
        <p:txBody>
          <a:bodyPr wrap="square" rtlCol="0">
            <a:spAutoFit/>
          </a:bodyPr>
          <a:lstStyle/>
          <a:p>
            <a:r>
              <a:rPr lang="en-US" b="1" dirty="0"/>
              <a:t>Comments</a:t>
            </a:r>
          </a:p>
          <a:p>
            <a:pPr marL="171450" indent="-171450">
              <a:buFont typeface="Arial" panose="020B0604020202020204" pitchFamily="34" charset="0"/>
              <a:buChar char="•"/>
            </a:pPr>
            <a:r>
              <a:rPr lang="en-US" sz="1400" b="1" dirty="0"/>
              <a:t>Reseller: </a:t>
            </a:r>
            <a:r>
              <a:rPr lang="en-US" sz="1400" dirty="0"/>
              <a:t>it represents</a:t>
            </a:r>
            <a:r>
              <a:rPr lang="en-US" sz="1400" b="1" dirty="0"/>
              <a:t>73% </a:t>
            </a:r>
            <a:r>
              <a:rPr lang="en-US" sz="1400" dirty="0"/>
              <a:t>of sales, however, the profit is negative.</a:t>
            </a:r>
          </a:p>
          <a:p>
            <a:pPr marL="171450" indent="-171450">
              <a:buFont typeface="Arial" panose="020B0604020202020204" pitchFamily="34" charset="0"/>
              <a:buChar char="•"/>
            </a:pPr>
            <a:r>
              <a:rPr lang="en-US" sz="1400" b="1" dirty="0"/>
              <a:t>Online: </a:t>
            </a:r>
            <a:r>
              <a:rPr lang="en-US" sz="1400" dirty="0"/>
              <a:t>it rrepresents</a:t>
            </a:r>
            <a:r>
              <a:rPr lang="en-US" sz="1400" b="1" dirty="0"/>
              <a:t>27% </a:t>
            </a:r>
            <a:r>
              <a:rPr lang="en-US" sz="1400" dirty="0"/>
              <a:t>of sales, however, the profit is positive </a:t>
            </a:r>
            <a:r>
              <a:rPr lang="en-US" sz="1400" b="1" dirty="0"/>
              <a:t>+124%.</a:t>
            </a:r>
          </a:p>
          <a:p>
            <a:pPr marL="171450" indent="-171450">
              <a:buFont typeface="Arial" panose="020B0604020202020204" pitchFamily="34" charset="0"/>
              <a:buChar char="•"/>
            </a:pPr>
            <a:r>
              <a:rPr lang="en-US" sz="1400" b="1" dirty="0"/>
              <a:t>Bikes Category </a:t>
            </a:r>
            <a:r>
              <a:rPr lang="en-US" sz="1400" dirty="0"/>
              <a:t>it represents </a:t>
            </a:r>
            <a:r>
              <a:rPr lang="en-US" sz="1400" b="1" dirty="0"/>
              <a:t>86% </a:t>
            </a:r>
            <a:r>
              <a:rPr lang="en-US" sz="1400" dirty="0"/>
              <a:t>of the sales and the online market is the only one profitability.</a:t>
            </a:r>
          </a:p>
          <a:p>
            <a:endParaRPr lang="en-US" sz="1200" dirty="0"/>
          </a:p>
          <a:p>
            <a:endParaRPr lang="en-US" dirty="0"/>
          </a:p>
        </p:txBody>
      </p:sp>
      <p:sp>
        <p:nvSpPr>
          <p:cNvPr id="19" name="TextBox 18">
            <a:extLst>
              <a:ext uri="{FF2B5EF4-FFF2-40B4-BE49-F238E27FC236}">
                <a16:creationId xmlns:a16="http://schemas.microsoft.com/office/drawing/2014/main" id="{AA32D4BA-1DD7-5E30-7088-BD85103D64DE}"/>
              </a:ext>
            </a:extLst>
          </p:cNvPr>
          <p:cNvSpPr txBox="1"/>
          <p:nvPr/>
        </p:nvSpPr>
        <p:spPr>
          <a:xfrm>
            <a:off x="982977" y="103363"/>
            <a:ext cx="10211297" cy="461665"/>
          </a:xfrm>
          <a:prstGeom prst="rect">
            <a:avLst/>
          </a:prstGeom>
          <a:noFill/>
        </p:spPr>
        <p:txBody>
          <a:bodyPr wrap="square" rtlCol="0">
            <a:spAutoFit/>
          </a:bodyPr>
          <a:lstStyle/>
          <a:p>
            <a:r>
              <a:rPr lang="en-US" sz="2300" dirty="0">
                <a:solidFill>
                  <a:schemeClr val="accent1">
                    <a:lumMod val="50000"/>
                  </a:schemeClr>
                </a:solidFill>
                <a:latin typeface="Arial Black" panose="020B0A04020102020204" pitchFamily="34" charset="0"/>
              </a:rPr>
              <a:t>Summary of Financial Info – Data from May 2011 to June 2014</a:t>
            </a:r>
          </a:p>
        </p:txBody>
      </p:sp>
      <p:sp>
        <p:nvSpPr>
          <p:cNvPr id="20" name="Oval 19">
            <a:extLst>
              <a:ext uri="{FF2B5EF4-FFF2-40B4-BE49-F238E27FC236}">
                <a16:creationId xmlns:a16="http://schemas.microsoft.com/office/drawing/2014/main" id="{2A40F0D7-E28D-0F85-2CD0-959E5FF971B0}"/>
              </a:ext>
            </a:extLst>
          </p:cNvPr>
          <p:cNvSpPr/>
          <p:nvPr/>
        </p:nvSpPr>
        <p:spPr>
          <a:xfrm>
            <a:off x="119670" y="165266"/>
            <a:ext cx="689959" cy="349551"/>
          </a:xfrm>
          <a:prstGeom prst="ellipse">
            <a:avLst/>
          </a:prstGeom>
          <a:effectLst>
            <a:glow rad="1016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3.1</a:t>
            </a:r>
          </a:p>
        </p:txBody>
      </p:sp>
      <p:grpSp>
        <p:nvGrpSpPr>
          <p:cNvPr id="32" name="Group 31">
            <a:extLst>
              <a:ext uri="{FF2B5EF4-FFF2-40B4-BE49-F238E27FC236}">
                <a16:creationId xmlns:a16="http://schemas.microsoft.com/office/drawing/2014/main" id="{59BC5A4C-2633-1504-3D2B-D310D796FEB3}"/>
              </a:ext>
            </a:extLst>
          </p:cNvPr>
          <p:cNvGrpSpPr/>
          <p:nvPr/>
        </p:nvGrpSpPr>
        <p:grpSpPr>
          <a:xfrm>
            <a:off x="11464038" y="33830"/>
            <a:ext cx="727962" cy="868538"/>
            <a:chOff x="11464038" y="33830"/>
            <a:chExt cx="661737" cy="836394"/>
          </a:xfrm>
        </p:grpSpPr>
        <p:pic>
          <p:nvPicPr>
            <p:cNvPr id="30" name="Picture 29">
              <a:extLst>
                <a:ext uri="{FF2B5EF4-FFF2-40B4-BE49-F238E27FC236}">
                  <a16:creationId xmlns:a16="http://schemas.microsoft.com/office/drawing/2014/main" id="{704D6DD4-19D3-FCEA-DB00-2D2FAE8AC899}"/>
                </a:ext>
              </a:extLst>
            </p:cNvPr>
            <p:cNvPicPr>
              <a:picLocks noChangeAspect="1"/>
            </p:cNvPicPr>
            <p:nvPr/>
          </p:nvPicPr>
          <p:blipFill>
            <a:blip r:embed="rId3"/>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TextBox 30">
              <a:extLst>
                <a:ext uri="{FF2B5EF4-FFF2-40B4-BE49-F238E27FC236}">
                  <a16:creationId xmlns:a16="http://schemas.microsoft.com/office/drawing/2014/main" id="{97496F7C-604D-06F5-F461-C66247B237D6}"/>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pic>
        <p:nvPicPr>
          <p:cNvPr id="10" name="Picture 9">
            <a:extLst>
              <a:ext uri="{FF2B5EF4-FFF2-40B4-BE49-F238E27FC236}">
                <a16:creationId xmlns:a16="http://schemas.microsoft.com/office/drawing/2014/main" id="{03ECBE08-3CD7-F9DA-3E43-770D0C900AB7}"/>
              </a:ext>
            </a:extLst>
          </p:cNvPr>
          <p:cNvPicPr>
            <a:picLocks noChangeAspect="1"/>
          </p:cNvPicPr>
          <p:nvPr/>
        </p:nvPicPr>
        <p:blipFill>
          <a:blip r:embed="rId4"/>
          <a:stretch>
            <a:fillRect/>
          </a:stretch>
        </p:blipFill>
        <p:spPr>
          <a:xfrm>
            <a:off x="5927173" y="2324082"/>
            <a:ext cx="5154295" cy="2750378"/>
          </a:xfrm>
          <a:prstGeom prst="rect">
            <a:avLst/>
          </a:prstGeom>
        </p:spPr>
      </p:pic>
    </p:spTree>
    <p:extLst>
      <p:ext uri="{BB962C8B-B14F-4D97-AF65-F5344CB8AC3E}">
        <p14:creationId xmlns:p14="http://schemas.microsoft.com/office/powerpoint/2010/main" val="231094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470AB0-2BE9-5F6C-5662-8DD0A1DA63D5}"/>
              </a:ext>
            </a:extLst>
          </p:cNvPr>
          <p:cNvSpPr txBox="1"/>
          <p:nvPr/>
        </p:nvSpPr>
        <p:spPr>
          <a:xfrm>
            <a:off x="982977" y="103363"/>
            <a:ext cx="10211297" cy="461665"/>
          </a:xfrm>
          <a:prstGeom prst="rect">
            <a:avLst/>
          </a:prstGeom>
          <a:noFill/>
        </p:spPr>
        <p:txBody>
          <a:bodyPr wrap="square" rtlCol="0">
            <a:spAutoFit/>
          </a:bodyPr>
          <a:lstStyle/>
          <a:p>
            <a:r>
              <a:rPr lang="en-US" sz="2300" dirty="0">
                <a:solidFill>
                  <a:schemeClr val="accent1">
                    <a:lumMod val="50000"/>
                  </a:schemeClr>
                </a:solidFill>
                <a:latin typeface="Arial Black" panose="020B0A04020102020204" pitchFamily="34" charset="0"/>
              </a:rPr>
              <a:t>Summary of Financial Info – Data from May 2011 to June 2014</a:t>
            </a:r>
          </a:p>
        </p:txBody>
      </p:sp>
      <p:sp>
        <p:nvSpPr>
          <p:cNvPr id="5" name="Oval 4">
            <a:extLst>
              <a:ext uri="{FF2B5EF4-FFF2-40B4-BE49-F238E27FC236}">
                <a16:creationId xmlns:a16="http://schemas.microsoft.com/office/drawing/2014/main" id="{7AA3A151-1D6E-F6EE-CD7D-C23B990CF525}"/>
              </a:ext>
            </a:extLst>
          </p:cNvPr>
          <p:cNvSpPr/>
          <p:nvPr/>
        </p:nvSpPr>
        <p:spPr>
          <a:xfrm>
            <a:off x="119670" y="165266"/>
            <a:ext cx="689959" cy="349551"/>
          </a:xfrm>
          <a:prstGeom prst="ellipse">
            <a:avLst/>
          </a:prstGeom>
          <a:effectLst>
            <a:glow rad="1016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3.1</a:t>
            </a:r>
          </a:p>
        </p:txBody>
      </p:sp>
      <p:sp>
        <p:nvSpPr>
          <p:cNvPr id="6" name="TextBox 5">
            <a:extLst>
              <a:ext uri="{FF2B5EF4-FFF2-40B4-BE49-F238E27FC236}">
                <a16:creationId xmlns:a16="http://schemas.microsoft.com/office/drawing/2014/main" id="{4846E978-AB8D-4444-43A4-54A10C8A5712}"/>
              </a:ext>
            </a:extLst>
          </p:cNvPr>
          <p:cNvSpPr txBox="1"/>
          <p:nvPr/>
        </p:nvSpPr>
        <p:spPr>
          <a:xfrm>
            <a:off x="809629" y="710866"/>
            <a:ext cx="4816642" cy="400110"/>
          </a:xfrm>
          <a:prstGeom prst="rect">
            <a:avLst/>
          </a:prstGeom>
          <a:noFill/>
        </p:spPr>
        <p:txBody>
          <a:bodyPr wrap="square" rtlCol="0">
            <a:spAutoFit/>
          </a:bodyPr>
          <a:lstStyle/>
          <a:p>
            <a:r>
              <a:rPr lang="en-US" sz="2000" b="1" dirty="0"/>
              <a:t>Region sales &amp; Profit Channels</a:t>
            </a:r>
          </a:p>
        </p:txBody>
      </p:sp>
      <p:grpSp>
        <p:nvGrpSpPr>
          <p:cNvPr id="7" name="Group 6">
            <a:extLst>
              <a:ext uri="{FF2B5EF4-FFF2-40B4-BE49-F238E27FC236}">
                <a16:creationId xmlns:a16="http://schemas.microsoft.com/office/drawing/2014/main" id="{769E4774-400A-C925-F560-6B8FAC52D036}"/>
              </a:ext>
            </a:extLst>
          </p:cNvPr>
          <p:cNvGrpSpPr/>
          <p:nvPr/>
        </p:nvGrpSpPr>
        <p:grpSpPr>
          <a:xfrm>
            <a:off x="11464038" y="33830"/>
            <a:ext cx="727962" cy="868538"/>
            <a:chOff x="11464038" y="33830"/>
            <a:chExt cx="661737" cy="836394"/>
          </a:xfrm>
        </p:grpSpPr>
        <p:pic>
          <p:nvPicPr>
            <p:cNvPr id="8" name="Picture 7">
              <a:extLst>
                <a:ext uri="{FF2B5EF4-FFF2-40B4-BE49-F238E27FC236}">
                  <a16:creationId xmlns:a16="http://schemas.microsoft.com/office/drawing/2014/main" id="{3F029258-64D3-2D17-4534-D55E6ADF3B11}"/>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99D6519-02CB-A5D8-B07D-AFD06E0E9DBA}"/>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sp>
        <p:nvSpPr>
          <p:cNvPr id="2" name="TextBox 1">
            <a:extLst>
              <a:ext uri="{FF2B5EF4-FFF2-40B4-BE49-F238E27FC236}">
                <a16:creationId xmlns:a16="http://schemas.microsoft.com/office/drawing/2014/main" id="{6AA961F4-0764-01B9-6B1D-916F1F84B3A3}"/>
              </a:ext>
            </a:extLst>
          </p:cNvPr>
          <p:cNvSpPr txBox="1"/>
          <p:nvPr/>
        </p:nvSpPr>
        <p:spPr>
          <a:xfrm>
            <a:off x="6502400" y="2662767"/>
            <a:ext cx="4563533" cy="3139321"/>
          </a:xfrm>
          <a:prstGeom prst="rect">
            <a:avLst/>
          </a:prstGeom>
          <a:noFill/>
        </p:spPr>
        <p:txBody>
          <a:bodyPr wrap="square" rtlCol="0">
            <a:spAutoFit/>
          </a:bodyPr>
          <a:lstStyle/>
          <a:p>
            <a:r>
              <a:rPr lang="en-GB" dirty="0"/>
              <a:t>Comments</a:t>
            </a:r>
          </a:p>
          <a:p>
            <a:pPr marL="285750" indent="-285750">
              <a:buFont typeface="Arial" panose="020B0604020202020204" pitchFamily="34" charset="0"/>
              <a:buChar char="•"/>
            </a:pPr>
            <a:r>
              <a:rPr lang="en-GB" b="1" dirty="0"/>
              <a:t>Regions: </a:t>
            </a:r>
          </a:p>
          <a:p>
            <a:pPr marL="285750" indent="-285750">
              <a:buFont typeface="Arial" panose="020B0604020202020204" pitchFamily="34" charset="0"/>
              <a:buChar char="•"/>
            </a:pPr>
            <a:r>
              <a:rPr lang="en-GB" b="1" dirty="0"/>
              <a:t>Online Market </a:t>
            </a:r>
            <a:r>
              <a:rPr lang="en-GB" dirty="0"/>
              <a:t>- Australia is the largest seller with 8.21% ($9M) of sales being also the most profitable region with 35% ($3.5m) of the total profit. </a:t>
            </a:r>
          </a:p>
          <a:p>
            <a:pPr marL="285750" indent="-285750">
              <a:buFont typeface="Arial" panose="020B0604020202020204" pitchFamily="34" charset="0"/>
              <a:buChar char="•"/>
            </a:pPr>
            <a:r>
              <a:rPr lang="en-GB" b="1" dirty="0"/>
              <a:t>Reseller Market </a:t>
            </a:r>
            <a:r>
              <a:rPr lang="en-GB" dirty="0"/>
              <a:t>- The combination of regions in the US and Canada have the largest sales by difference (84% of Total Sales). Overall there is no profit in Reseller Market with 18% profit loss.</a:t>
            </a:r>
          </a:p>
        </p:txBody>
      </p:sp>
      <p:pic>
        <p:nvPicPr>
          <p:cNvPr id="12" name="Picture 11">
            <a:extLst>
              <a:ext uri="{FF2B5EF4-FFF2-40B4-BE49-F238E27FC236}">
                <a16:creationId xmlns:a16="http://schemas.microsoft.com/office/drawing/2014/main" id="{AFE595CC-4146-51AE-AAA0-B87FED221B9E}"/>
              </a:ext>
            </a:extLst>
          </p:cNvPr>
          <p:cNvPicPr>
            <a:picLocks noChangeAspect="1"/>
          </p:cNvPicPr>
          <p:nvPr/>
        </p:nvPicPr>
        <p:blipFill>
          <a:blip r:embed="rId3"/>
          <a:stretch>
            <a:fillRect/>
          </a:stretch>
        </p:blipFill>
        <p:spPr>
          <a:xfrm>
            <a:off x="686011" y="1110976"/>
            <a:ext cx="4884843" cy="5601185"/>
          </a:xfrm>
          <a:prstGeom prst="rect">
            <a:avLst/>
          </a:prstGeom>
        </p:spPr>
      </p:pic>
    </p:spTree>
    <p:extLst>
      <p:ext uri="{BB962C8B-B14F-4D97-AF65-F5344CB8AC3E}">
        <p14:creationId xmlns:p14="http://schemas.microsoft.com/office/powerpoint/2010/main" val="3369963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2D0A6A0-CB4C-AA74-D9A0-C433D58E1C74}"/>
              </a:ext>
            </a:extLst>
          </p:cNvPr>
          <p:cNvSpPr/>
          <p:nvPr/>
        </p:nvSpPr>
        <p:spPr>
          <a:xfrm>
            <a:off x="144380" y="156412"/>
            <a:ext cx="637674" cy="385010"/>
          </a:xfrm>
          <a:prstGeom prst="ellipse">
            <a:avLst/>
          </a:prstGeom>
          <a:effectLst>
            <a:glow rad="1397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3.2</a:t>
            </a:r>
          </a:p>
        </p:txBody>
      </p:sp>
      <p:sp>
        <p:nvSpPr>
          <p:cNvPr id="3" name="TextBox 2">
            <a:extLst>
              <a:ext uri="{FF2B5EF4-FFF2-40B4-BE49-F238E27FC236}">
                <a16:creationId xmlns:a16="http://schemas.microsoft.com/office/drawing/2014/main" id="{0464875F-D4D9-38E5-7528-0F2B19C30D6D}"/>
              </a:ext>
            </a:extLst>
          </p:cNvPr>
          <p:cNvSpPr txBox="1"/>
          <p:nvPr/>
        </p:nvSpPr>
        <p:spPr>
          <a:xfrm>
            <a:off x="1189418" y="45995"/>
            <a:ext cx="8301788" cy="646331"/>
          </a:xfrm>
          <a:prstGeom prst="rect">
            <a:avLst/>
          </a:prstGeom>
          <a:noFill/>
        </p:spPr>
        <p:txBody>
          <a:bodyPr wrap="square" rtlCol="0">
            <a:spAutoFit/>
          </a:bodyPr>
          <a:lstStyle/>
          <a:p>
            <a:r>
              <a:rPr lang="en-US" sz="3600" dirty="0">
                <a:solidFill>
                  <a:schemeClr val="accent1">
                    <a:lumMod val="50000"/>
                  </a:schemeClr>
                </a:solidFill>
                <a:latin typeface="Arial Black" panose="020B0A04020102020204" pitchFamily="34" charset="0"/>
              </a:rPr>
              <a:t>Is there a shift towards Digital?</a:t>
            </a:r>
          </a:p>
        </p:txBody>
      </p:sp>
      <p:grpSp>
        <p:nvGrpSpPr>
          <p:cNvPr id="4" name="Group 3">
            <a:extLst>
              <a:ext uri="{FF2B5EF4-FFF2-40B4-BE49-F238E27FC236}">
                <a16:creationId xmlns:a16="http://schemas.microsoft.com/office/drawing/2014/main" id="{EC8F469E-68CE-6527-CE5E-7E21FA5380D5}"/>
              </a:ext>
            </a:extLst>
          </p:cNvPr>
          <p:cNvGrpSpPr/>
          <p:nvPr/>
        </p:nvGrpSpPr>
        <p:grpSpPr>
          <a:xfrm>
            <a:off x="11530305" y="0"/>
            <a:ext cx="727962" cy="868538"/>
            <a:chOff x="11464038" y="33830"/>
            <a:chExt cx="661737" cy="836394"/>
          </a:xfrm>
        </p:grpSpPr>
        <p:pic>
          <p:nvPicPr>
            <p:cNvPr id="5" name="Picture 4">
              <a:extLst>
                <a:ext uri="{FF2B5EF4-FFF2-40B4-BE49-F238E27FC236}">
                  <a16:creationId xmlns:a16="http://schemas.microsoft.com/office/drawing/2014/main" id="{E5852A8E-1F64-6903-041B-A984AB31EE0F}"/>
                </a:ext>
              </a:extLst>
            </p:cNvPr>
            <p:cNvPicPr>
              <a:picLocks noChangeAspect="1"/>
            </p:cNvPicPr>
            <p:nvPr/>
          </p:nvPicPr>
          <p:blipFill>
            <a:blip r:embed="rId2"/>
            <a:stretch>
              <a:fillRect/>
            </a:stretch>
          </p:blipFill>
          <p:spPr>
            <a:xfrm>
              <a:off x="11464038" y="33830"/>
              <a:ext cx="541276" cy="593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2C032FD0-FE56-2A3A-3DFA-6200F5CF6072}"/>
                </a:ext>
              </a:extLst>
            </p:cNvPr>
            <p:cNvSpPr txBox="1"/>
            <p:nvPr/>
          </p:nvSpPr>
          <p:spPr>
            <a:xfrm>
              <a:off x="11464038" y="616308"/>
              <a:ext cx="661737" cy="253916"/>
            </a:xfrm>
            <a:prstGeom prst="rect">
              <a:avLst/>
            </a:prstGeom>
            <a:noFill/>
          </p:spPr>
          <p:txBody>
            <a:bodyPr wrap="square" rtlCol="0">
              <a:spAutoFit/>
            </a:bodyPr>
            <a:lstStyle/>
            <a:p>
              <a:r>
                <a:rPr lang="en-US" sz="1050" b="1" dirty="0">
                  <a:solidFill>
                    <a:schemeClr val="bg1">
                      <a:lumMod val="65000"/>
                    </a:schemeClr>
                  </a:solidFill>
                  <a:latin typeface="Lucida Handwriting" panose="03010101010101010101" pitchFamily="66" charset="0"/>
                </a:rPr>
                <a:t>AHG</a:t>
              </a:r>
            </a:p>
          </p:txBody>
        </p:sp>
      </p:grpSp>
      <p:pic>
        <p:nvPicPr>
          <p:cNvPr id="10" name="Picture 9">
            <a:extLst>
              <a:ext uri="{FF2B5EF4-FFF2-40B4-BE49-F238E27FC236}">
                <a16:creationId xmlns:a16="http://schemas.microsoft.com/office/drawing/2014/main" id="{A14577C9-A41B-5F74-9CF7-0F483E61901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175" b="89910" l="8841" r="89024">
                        <a14:foregroundMark x1="42988" y1="9193" x2="42988" y2="9193"/>
                        <a14:foregroundMark x1="43598" y1="7623" x2="43598" y2="7623"/>
                        <a14:foregroundMark x1="31707" y1="17489" x2="31707" y2="17489"/>
                        <a14:foregroundMark x1="31707" y1="17489" x2="31707" y2="17489"/>
                        <a14:foregroundMark x1="31098" y1="16592" x2="30418" y2="16647"/>
                        <a14:foregroundMark x1="19331" y1="26864" x2="18293" y2="29821"/>
                        <a14:foregroundMark x1="19427" y1="26882" x2="17988" y2="33408"/>
                        <a14:foregroundMark x1="16768" y1="83184" x2="29878" y2="89910"/>
                        <a14:foregroundMark x1="34665" y1="71401" x2="34756" y2="71300"/>
                        <a14:foregroundMark x1="44512" y1="84753" x2="44512" y2="84753"/>
                        <a14:foregroundMark x1="44817" y1="83857" x2="44817" y2="83857"/>
                        <a14:foregroundMark x1="44817" y1="83857" x2="44817" y2="83857"/>
                        <a14:foregroundMark x1="44817" y1="83857" x2="44817" y2="83857"/>
                        <a14:foregroundMark x1="44817" y1="83857" x2="41159" y2="82735"/>
                        <a14:foregroundMark x1="48067" y1="83332" x2="49695" y2="84529"/>
                        <a14:foregroundMark x1="49714" y1="82300" x2="50000" y2="82511"/>
                        <a14:foregroundMark x1="50033" y1="82100" x2="52744" y2="85202"/>
                        <a14:backgroundMark x1="20732" y1="21076" x2="20732" y2="21076"/>
                        <a14:backgroundMark x1="20732" y1="21076" x2="20732" y2="21076"/>
                        <a14:backgroundMark x1="23476" y1="19507" x2="23476" y2="19507"/>
                        <a14:backgroundMark x1="25610" y1="19507" x2="25610" y2="19507"/>
                        <a14:backgroundMark x1="31098" y1="17265" x2="17988" y2="20628"/>
                        <a14:backgroundMark x1="17988" y1="20628" x2="16768" y2="23543"/>
                        <a14:backgroundMark x1="30183" y1="16592" x2="30183" y2="16592"/>
                        <a14:backgroundMark x1="25610" y1="17265" x2="17073" y2="23318"/>
                        <a14:backgroundMark x1="17073" y1="23318" x2="16159" y2="24664"/>
                        <a14:backgroundMark x1="16159" y1="24888" x2="16159" y2="26233"/>
                        <a14:backgroundMark x1="17683" y1="24664" x2="17073" y2="26457"/>
                        <a14:backgroundMark x1="32622" y1="16816" x2="32622" y2="16816"/>
                        <a14:backgroundMark x1="31707" y1="16368" x2="31707" y2="16368"/>
                        <a14:backgroundMark x1="31402" y1="16368" x2="31402" y2="16368"/>
                        <a14:backgroundMark x1="31402" y1="16368" x2="31402" y2="16368"/>
                        <a14:backgroundMark x1="31402" y1="16368" x2="31402" y2="16368"/>
                        <a14:backgroundMark x1="31402" y1="16368" x2="31402" y2="16368"/>
                        <a14:backgroundMark x1="31402" y1="16368" x2="31402" y2="16368"/>
                        <a14:backgroundMark x1="31707" y1="82287" x2="31707" y2="82287"/>
                        <a14:backgroundMark x1="32927" y1="78027" x2="32927" y2="78027"/>
                        <a14:backgroundMark x1="34756" y1="76233" x2="34756" y2="76233"/>
                        <a14:backgroundMark x1="34756" y1="76233" x2="34756" y2="76233"/>
                        <a14:backgroundMark x1="34756" y1="76233" x2="34756" y2="76233"/>
                        <a14:backgroundMark x1="34756" y1="76233" x2="34756" y2="76233"/>
                        <a14:backgroundMark x1="34756" y1="76233" x2="34756" y2="76233"/>
                        <a14:backgroundMark x1="34756" y1="76233" x2="34756" y2="76233"/>
                        <a14:backgroundMark x1="35061" y1="71525" x2="30793" y2="78475"/>
                        <a14:backgroundMark x1="34146" y1="78251" x2="34146" y2="82960"/>
                        <a14:backgroundMark x1="39024" y1="90359" x2="55183" y2="92601"/>
                        <a14:backgroundMark x1="59756" y1="83408" x2="53354" y2="90359"/>
                        <a14:backgroundMark x1="41768" y1="92601" x2="38110" y2="84305"/>
                        <a14:backgroundMark x1="38110" y1="84305" x2="34451" y2="82511"/>
                        <a14:backgroundMark x1="34146" y1="82287" x2="35671" y2="92377"/>
                        <a14:backgroundMark x1="35671" y1="92377" x2="35671" y2="92377"/>
                        <a14:backgroundMark x1="48780" y1="77130" x2="48780" y2="77130"/>
                        <a14:backgroundMark x1="48476" y1="77354" x2="48476" y2="77354"/>
                        <a14:backgroundMark x1="48171" y1="77354" x2="48171" y2="77354"/>
                        <a14:backgroundMark x1="48171" y1="77803" x2="48171" y2="77803"/>
                        <a14:backgroundMark x1="48171" y1="77803" x2="48171" y2="77803"/>
                        <a14:backgroundMark x1="48171" y1="77803" x2="48171" y2="77803"/>
                        <a14:backgroundMark x1="47866" y1="77803" x2="49085" y2="79596"/>
                        <a14:backgroundMark x1="46646" y1="78027" x2="51524" y2="81166"/>
                        <a14:backgroundMark x1="47256" y1="78251" x2="47256" y2="78251"/>
                        <a14:backgroundMark x1="46646" y1="78251" x2="46341" y2="78700"/>
                      </a14:backgroundRemoval>
                    </a14:imgEffect>
                  </a14:imgLayer>
                </a14:imgProps>
              </a:ext>
            </a:extLst>
          </a:blip>
          <a:stretch>
            <a:fillRect/>
          </a:stretch>
        </p:blipFill>
        <p:spPr>
          <a:xfrm>
            <a:off x="204538" y="692326"/>
            <a:ext cx="4092960" cy="5565428"/>
          </a:xfrm>
          <a:prstGeom prst="rect">
            <a:avLst/>
          </a:prstGeom>
        </p:spPr>
      </p:pic>
      <p:grpSp>
        <p:nvGrpSpPr>
          <p:cNvPr id="20" name="Group 19">
            <a:extLst>
              <a:ext uri="{FF2B5EF4-FFF2-40B4-BE49-F238E27FC236}">
                <a16:creationId xmlns:a16="http://schemas.microsoft.com/office/drawing/2014/main" id="{3C9D38E2-1CEC-05A9-FFBB-A274B16EDCD6}"/>
              </a:ext>
            </a:extLst>
          </p:cNvPr>
          <p:cNvGrpSpPr/>
          <p:nvPr/>
        </p:nvGrpSpPr>
        <p:grpSpPr>
          <a:xfrm>
            <a:off x="4684513" y="1873918"/>
            <a:ext cx="4220116" cy="3212432"/>
            <a:chOff x="4920916" y="2225843"/>
            <a:chExt cx="4220116" cy="3212432"/>
          </a:xfrm>
        </p:grpSpPr>
        <p:sp>
          <p:nvSpPr>
            <p:cNvPr id="16" name="Oval 15">
              <a:extLst>
                <a:ext uri="{FF2B5EF4-FFF2-40B4-BE49-F238E27FC236}">
                  <a16:creationId xmlns:a16="http://schemas.microsoft.com/office/drawing/2014/main" id="{27883026-0C38-4233-E051-9D2EE19DEBED}"/>
                </a:ext>
              </a:extLst>
            </p:cNvPr>
            <p:cNvSpPr/>
            <p:nvPr/>
          </p:nvSpPr>
          <p:spPr>
            <a:xfrm>
              <a:off x="4920916" y="2225843"/>
              <a:ext cx="3284621" cy="3212432"/>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48DAFD0-0B5C-8DC4-4FBB-DB237F1DD08B}"/>
                </a:ext>
              </a:extLst>
            </p:cNvPr>
            <p:cNvSpPr txBox="1"/>
            <p:nvPr/>
          </p:nvSpPr>
          <p:spPr>
            <a:xfrm rot="20250010">
              <a:off x="5760158" y="2447230"/>
              <a:ext cx="3380874" cy="1631216"/>
            </a:xfrm>
            <a:prstGeom prst="rect">
              <a:avLst/>
            </a:prstGeom>
            <a:noFill/>
          </p:spPr>
          <p:txBody>
            <a:bodyPr wrap="square" rtlCol="0">
              <a:spAutoFit/>
            </a:bodyPr>
            <a:lstStyle/>
            <a:p>
              <a:r>
                <a:rPr lang="en-US" sz="10000" dirty="0">
                  <a:solidFill>
                    <a:schemeClr val="accent1">
                      <a:lumMod val="50000"/>
                    </a:schemeClr>
                  </a:solidFill>
                  <a:latin typeface="Arial Black" panose="020B0A04020102020204" pitchFamily="34" charset="0"/>
                </a:rPr>
                <a:t>YES</a:t>
              </a:r>
            </a:p>
          </p:txBody>
        </p:sp>
      </p:grpSp>
      <p:sp>
        <p:nvSpPr>
          <p:cNvPr id="14" name="Oval 13">
            <a:extLst>
              <a:ext uri="{FF2B5EF4-FFF2-40B4-BE49-F238E27FC236}">
                <a16:creationId xmlns:a16="http://schemas.microsoft.com/office/drawing/2014/main" id="{FB12313C-3D50-4EAA-7032-F86EA5CDC886}"/>
              </a:ext>
            </a:extLst>
          </p:cNvPr>
          <p:cNvSpPr/>
          <p:nvPr/>
        </p:nvSpPr>
        <p:spPr>
          <a:xfrm>
            <a:off x="9607364" y="3240424"/>
            <a:ext cx="709863" cy="469231"/>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67147EF-03A6-93F1-134A-4BF03839E2A9}"/>
              </a:ext>
            </a:extLst>
          </p:cNvPr>
          <p:cNvSpPr/>
          <p:nvPr/>
        </p:nvSpPr>
        <p:spPr>
          <a:xfrm>
            <a:off x="4279449" y="4381978"/>
            <a:ext cx="509119" cy="214086"/>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7C22EC2-3532-E59A-2101-EB3671FAD920}"/>
              </a:ext>
            </a:extLst>
          </p:cNvPr>
          <p:cNvSpPr/>
          <p:nvPr/>
        </p:nvSpPr>
        <p:spPr>
          <a:xfrm>
            <a:off x="10082611" y="5390148"/>
            <a:ext cx="709863" cy="469231"/>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7E8A64-615E-008B-4E1A-3286E83ACB0B}"/>
              </a:ext>
            </a:extLst>
          </p:cNvPr>
          <p:cNvSpPr/>
          <p:nvPr/>
        </p:nvSpPr>
        <p:spPr>
          <a:xfrm>
            <a:off x="10130886" y="2358190"/>
            <a:ext cx="613314" cy="312822"/>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CE84DE3-4CE2-E680-378C-7011BB6939B7}"/>
              </a:ext>
            </a:extLst>
          </p:cNvPr>
          <p:cNvSpPr/>
          <p:nvPr/>
        </p:nvSpPr>
        <p:spPr>
          <a:xfrm>
            <a:off x="3448229" y="3332747"/>
            <a:ext cx="605590" cy="469231"/>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511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10251</TotalTime>
  <Words>4988</Words>
  <Application>Microsoft Office PowerPoint</Application>
  <PresentationFormat>Widescreen</PresentationFormat>
  <Paragraphs>851</Paragraphs>
  <Slides>64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Arial</vt:lpstr>
      <vt:lpstr>Arial Black</vt:lpstr>
      <vt:lpstr>Bierstadt Display</vt:lpstr>
      <vt:lpstr>Bookman Old Style</vt:lpstr>
      <vt:lpstr>Calibri</vt:lpstr>
      <vt:lpstr>Calibri Light</vt:lpstr>
      <vt:lpstr>Lucida Handwriting</vt:lpstr>
      <vt:lpstr>Segoe UI</vt:lpstr>
      <vt:lpstr>Silka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christy inunga</dc:creator>
  <cp:lastModifiedBy>atam samuel</cp:lastModifiedBy>
  <cp:revision>168</cp:revision>
  <dcterms:created xsi:type="dcterms:W3CDTF">2022-06-28T23:32:05Z</dcterms:created>
  <dcterms:modified xsi:type="dcterms:W3CDTF">2022-07-17T00:31:03Z</dcterms:modified>
</cp:coreProperties>
</file>